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4" r:id="rId3"/>
    <p:sldId id="275" r:id="rId4"/>
    <p:sldId id="276" r:id="rId5"/>
    <p:sldId id="277" r:id="rId6"/>
    <p:sldId id="278" r:id="rId7"/>
    <p:sldId id="257" r:id="rId8"/>
    <p:sldId id="258" r:id="rId9"/>
    <p:sldId id="263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BCE1B-F1B2-4440-BF04-98E9DDBFE9D9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5EE4E-63D3-457F-B9C2-BFA82DC45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376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31174-89D2-4A2C-AE64-34EF3FDB0B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oleObject" Target="../embeddings/oleObject3.bin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5.jpeg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3.emf"/><Relationship Id="rId4" Type="http://schemas.openxmlformats.org/officeDocument/2006/relationships/image" Target="../media/image1.wmf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oleObject" Target="../embeddings/oleObject4.bin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.wmf"/><Relationship Id="rId9" Type="http://schemas.openxmlformats.org/officeDocument/2006/relationships/image" Target="../media/image22.jpeg"/><Relationship Id="rId1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5.bin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.emf"/><Relationship Id="rId4" Type="http://schemas.openxmlformats.org/officeDocument/2006/relationships/image" Target="../media/image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.emf"/><Relationship Id="rId4" Type="http://schemas.openxmlformats.org/officeDocument/2006/relationships/image" Target="../media/image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emf"/><Relationship Id="rId5" Type="http://schemas.openxmlformats.org/officeDocument/2006/relationships/image" Target="../media/image30.jpeg"/><Relationship Id="rId4" Type="http://schemas.openxmlformats.org/officeDocument/2006/relationships/image" Target="../media/image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oleObject" Target="../embeddings/oleObject9.bin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.emf"/><Relationship Id="rId4" Type="http://schemas.openxmlformats.org/officeDocument/2006/relationships/image" Target="../media/image1.wmf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8965" y="4929198"/>
            <a:ext cx="9117106" cy="1714512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50000">
                <a:srgbClr val="FFFFCC">
                  <a:alpha val="74001"/>
                </a:srgbClr>
              </a:gs>
              <a:gs pos="100000">
                <a:srgbClr val="CCFFFF"/>
              </a:gs>
            </a:gsLst>
            <a:lin ang="5400000" scaled="1"/>
          </a:gra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304800">
              <a:defRPr/>
            </a:pPr>
            <a:endParaRPr lang="ru-RU" sz="20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>
            <a:off x="0" y="571500"/>
            <a:ext cx="9144000" cy="400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572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ҚАЗАҚСТАН РЕСПУБЛИКАСЫНЫҢ ҚАРУЛЫ КҮШТЕРІ</a:t>
            </a:r>
          </a:p>
        </p:txBody>
      </p:sp>
      <p:sp>
        <p:nvSpPr>
          <p:cNvPr id="1031" name="Rectangle 3"/>
          <p:cNvSpPr>
            <a:spLocks noChangeArrowheads="1"/>
          </p:cNvSpPr>
          <p:nvPr/>
        </p:nvSpPr>
        <p:spPr bwMode="auto">
          <a:xfrm>
            <a:off x="0" y="5286375"/>
            <a:ext cx="91440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kk-KZ" altLang="ru-RU" sz="2800" dirty="0">
                <a:solidFill>
                  <a:srgbClr val="0000CC"/>
                </a:solidFill>
                <a:cs typeface="Arial" charset="0"/>
              </a:rPr>
              <a:t>ҚАЗАҚСТАН РЕСПУБЛИКАСЫ ҚАРУЛЫ КҮШТЕРІНІҢ</a:t>
            </a:r>
          </a:p>
          <a:p>
            <a:pPr algn="ctr"/>
            <a:r>
              <a:rPr lang="kk-KZ" altLang="ru-RU" sz="2800" dirty="0">
                <a:solidFill>
                  <a:srgbClr val="0000CC"/>
                </a:solidFill>
                <a:cs typeface="Arial" charset="0"/>
              </a:rPr>
              <a:t>СЕРЖАНТТАР КОРПУСЫ</a:t>
            </a:r>
            <a:endParaRPr lang="en-US" altLang="ru-RU" sz="2800" dirty="0">
              <a:solidFill>
                <a:srgbClr val="0000CC"/>
              </a:solidFill>
              <a:cs typeface="Arial" charset="0"/>
            </a:endParaRPr>
          </a:p>
          <a:p>
            <a:pPr algn="ctr"/>
            <a:endParaRPr lang="en-US" altLang="ru-RU" sz="2400" dirty="0">
              <a:solidFill>
                <a:schemeClr val="tx1"/>
              </a:solidFill>
              <a:cs typeface="Arial" charset="0"/>
            </a:endParaRPr>
          </a:p>
          <a:p>
            <a:pPr algn="ctr"/>
            <a:endParaRPr lang="en-US" altLang="ru-RU" sz="2000" i="1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1032" name="Picture 10"/>
          <p:cNvPicPr>
            <a:picLocks noChangeArrowheads="1"/>
          </p:cNvPicPr>
          <p:nvPr/>
        </p:nvPicPr>
        <p:blipFill>
          <a:blip r:embed="rId3"/>
          <a:srcRect l="490" t="1459" r="587" b="1506"/>
          <a:stretch>
            <a:fillRect/>
          </a:stretch>
        </p:blipFill>
        <p:spPr bwMode="auto">
          <a:xfrm>
            <a:off x="26988" y="1285875"/>
            <a:ext cx="9090025" cy="3376613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8001000" y="285750"/>
          <a:ext cx="788988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CorelDRAW" r:id="rId4" imgW="8522208" imgH="11567160" progId="CorelDraw.Graphic.13">
                  <p:embed/>
                </p:oleObj>
              </mc:Choice>
              <mc:Fallback>
                <p:oleObj name="CorelDRAW" r:id="rId4" imgW="8522208" imgH="11567160" progId="CorelDraw.Graphic.1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285750"/>
                        <a:ext cx="788988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4" descr="Символика ВСРК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5425" y="209550"/>
            <a:ext cx="91757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>
            <a:off x="928688" y="2857500"/>
            <a:ext cx="7380287" cy="755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005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СҰРАҚТАР?</a:t>
            </a:r>
          </a:p>
        </p:txBody>
      </p:sp>
      <p:sp>
        <p:nvSpPr>
          <p:cNvPr id="18436" name="Line 3"/>
          <p:cNvSpPr>
            <a:spLocks noChangeShapeType="1"/>
          </p:cNvSpPr>
          <p:nvPr/>
        </p:nvSpPr>
        <p:spPr bwMode="auto">
          <a:xfrm>
            <a:off x="3792538" y="10128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7" name="Line 4"/>
          <p:cNvSpPr>
            <a:spLocks noChangeShapeType="1"/>
          </p:cNvSpPr>
          <p:nvPr/>
        </p:nvSpPr>
        <p:spPr bwMode="auto">
          <a:xfrm>
            <a:off x="3792538" y="10128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8438" name="Picture 14" descr="Символика ВСР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5425" y="209550"/>
            <a:ext cx="91757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434" name="Object 18"/>
          <p:cNvGraphicFramePr>
            <a:graphicFrameLocks noChangeAspect="1"/>
          </p:cNvGraphicFramePr>
          <p:nvPr/>
        </p:nvGraphicFramePr>
        <p:xfrm>
          <a:off x="8162925" y="285750"/>
          <a:ext cx="6985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1" name="CorelDRAW" r:id="rId4" imgW="8522208" imgH="11567160" progId="CorelDraw.Graphic.13">
                  <p:embed/>
                </p:oleObj>
              </mc:Choice>
              <mc:Fallback>
                <p:oleObj name="CorelDRAW" r:id="rId4" imgW="8522208" imgH="1156716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2925" y="285750"/>
                        <a:ext cx="6985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7825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362950" cy="6226175"/>
          </a:xfrm>
        </p:spPr>
        <p:txBody>
          <a:bodyPr/>
          <a:lstStyle/>
          <a:p>
            <a:endParaRPr lang="ru-RU" altLang="ru-RU" dirty="0"/>
          </a:p>
          <a:p>
            <a:endParaRPr lang="ru-RU" alt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638989"/>
              </p:ext>
            </p:extLst>
          </p:nvPr>
        </p:nvGraphicFramePr>
        <p:xfrm>
          <a:off x="571500" y="2294057"/>
          <a:ext cx="8215313" cy="3871247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738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4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2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99">
                <a:tc>
                  <a:txBody>
                    <a:bodyPr/>
                    <a:lstStyle/>
                    <a:p>
                      <a:pPr algn="ctr"/>
                      <a:r>
                        <a:rPr lang="kk-KZ" sz="1400" noProof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Әскери атақтар</a:t>
                      </a:r>
                    </a:p>
                  </a:txBody>
                  <a:tcPr marL="91439" marR="91439" marT="45724" marB="45724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noProof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Әскери атақтардағы еңбек сіңірген мерзімі</a:t>
                      </a:r>
                    </a:p>
                  </a:txBody>
                  <a:tcPr marL="91439" marR="91439" marT="45724" marB="45724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noProof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Әскери қызметтегі</a:t>
                      </a:r>
                      <a:r>
                        <a:rPr lang="kk-KZ" sz="1400" baseline="0" noProof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шекті жас мерзімдері</a:t>
                      </a:r>
                    </a:p>
                  </a:txBody>
                  <a:tcPr marL="91439" marR="91439" marT="45724" marB="45724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2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КІШІ СЕРЖАНТТАР ҚҰРАМЫ</a:t>
                      </a:r>
                    </a:p>
                  </a:txBody>
                  <a:tcPr marL="91439" marR="91439" marT="45724" marB="45724"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24">
                <a:tc>
                  <a:txBody>
                    <a:bodyPr/>
                    <a:lstStyle/>
                    <a:p>
                      <a:pPr algn="ctr" defTabSz="957263">
                        <a:lnSpc>
                          <a:spcPct val="80000"/>
                        </a:lnSpc>
                        <a:spcBef>
                          <a:spcPct val="20000"/>
                        </a:spcBef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КІШІ СЕРЖАНТ </a:t>
                      </a:r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1 </a:t>
                      </a:r>
                      <a:r>
                        <a:rPr lang="kk-KZ" sz="1400" noProof="0" dirty="0">
                          <a:latin typeface="Arial" pitchFamily="34" charset="0"/>
                          <a:cs typeface="Arial" pitchFamily="34" charset="0"/>
                        </a:rPr>
                        <a:t>жыл</a:t>
                      </a:r>
                    </a:p>
                  </a:txBody>
                  <a:tcPr marL="91439" marR="91439" marT="45724" marB="45724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45 </a:t>
                      </a:r>
                      <a:r>
                        <a:rPr lang="kk-KZ" sz="1400" noProof="0" dirty="0">
                          <a:latin typeface="Arial" pitchFamily="34" charset="0"/>
                          <a:cs typeface="Arial" pitchFamily="34" charset="0"/>
                        </a:rPr>
                        <a:t>жасқа дейін</a:t>
                      </a:r>
                    </a:p>
                  </a:txBody>
                  <a:tcPr marL="91439" marR="91439" marT="45724" marB="4572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24">
                <a:tc>
                  <a:txBody>
                    <a:bodyPr/>
                    <a:lstStyle/>
                    <a:p>
                      <a:pPr marL="0" indent="0" algn="ctr"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СЕРЖАНТ 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4" marB="4572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2 </a:t>
                      </a:r>
                      <a:r>
                        <a:rPr lang="kk-KZ" sz="1400" noProof="0" dirty="0">
                          <a:latin typeface="Arial" pitchFamily="34" charset="0"/>
                          <a:cs typeface="Arial" pitchFamily="34" charset="0"/>
                        </a:rPr>
                        <a:t>жыл</a:t>
                      </a:r>
                    </a:p>
                  </a:txBody>
                  <a:tcPr marL="91439" marR="91439" marT="45724" marB="4572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АҒА СЕРЖАНТ</a:t>
                      </a:r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3 </a:t>
                      </a:r>
                      <a:r>
                        <a:rPr lang="kk-KZ" sz="1400" noProof="0" dirty="0">
                          <a:latin typeface="Arial" pitchFamily="34" charset="0"/>
                          <a:cs typeface="Arial" pitchFamily="34" charset="0"/>
                        </a:rPr>
                        <a:t>жыл</a:t>
                      </a:r>
                    </a:p>
                  </a:txBody>
                  <a:tcPr marL="91439" marR="91439" marT="45724" marB="45724"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2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АҒА СЕРЖАНТТАР ҚҰРАМЫ</a:t>
                      </a:r>
                    </a:p>
                  </a:txBody>
                  <a:tcPr marL="91439" marR="91439" marT="45724" marB="4572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2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3-ШІ СЫНЫПТЫ СЕРЖАНТ</a:t>
                      </a:r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4 </a:t>
                      </a:r>
                      <a:r>
                        <a:rPr lang="kk-KZ" sz="1400" noProof="0" dirty="0">
                          <a:latin typeface="Arial" pitchFamily="34" charset="0"/>
                          <a:cs typeface="Arial" pitchFamily="34" charset="0"/>
                        </a:rPr>
                        <a:t>жыл</a:t>
                      </a:r>
                    </a:p>
                  </a:txBody>
                  <a:tcPr marL="91439" marR="91439" marT="45724" marB="45724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47 </a:t>
                      </a:r>
                      <a:r>
                        <a:rPr lang="kk-KZ" sz="1400" dirty="0">
                          <a:latin typeface="Arial" pitchFamily="34" charset="0"/>
                          <a:cs typeface="Arial" pitchFamily="34" charset="0"/>
                        </a:rPr>
                        <a:t>жасқа</a:t>
                      </a:r>
                      <a:r>
                        <a:rPr lang="kk-KZ" sz="1400" baseline="0" dirty="0">
                          <a:latin typeface="Arial" pitchFamily="34" charset="0"/>
                          <a:cs typeface="Arial" pitchFamily="34" charset="0"/>
                        </a:rPr>
                        <a:t> дейін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4" marB="45724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2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2-ШІ СЫНЫПТЫ СЕРЖАНТ</a:t>
                      </a: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4" marB="4572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5 </a:t>
                      </a:r>
                      <a:r>
                        <a:rPr lang="kk-KZ" sz="1400" noProof="0" dirty="0">
                          <a:latin typeface="Arial" pitchFamily="34" charset="0"/>
                          <a:cs typeface="Arial" pitchFamily="34" charset="0"/>
                        </a:rPr>
                        <a:t>жыл</a:t>
                      </a:r>
                    </a:p>
                  </a:txBody>
                  <a:tcPr marL="91439" marR="91439" marT="45724" marB="4572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2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1-ШІ СЫНЫПТЫ СЕРЖАНТ</a:t>
                      </a:r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6 </a:t>
                      </a:r>
                      <a:r>
                        <a:rPr lang="kk-KZ" sz="1400" noProof="0" dirty="0">
                          <a:latin typeface="Arial" pitchFamily="34" charset="0"/>
                          <a:cs typeface="Arial" pitchFamily="34" charset="0"/>
                        </a:rPr>
                        <a:t>жыл</a:t>
                      </a:r>
                    </a:p>
                  </a:txBody>
                  <a:tcPr marL="91439" marR="91439" marT="45724" marB="45724"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24">
                <a:tc gridSpan="3">
                  <a:txBody>
                    <a:bodyPr/>
                    <a:lstStyle/>
                    <a:p>
                      <a:pPr algn="ctr"/>
                      <a:r>
                        <a:rPr lang="kk-KZ" sz="1400" dirty="0">
                          <a:latin typeface="Arial" pitchFamily="34" charset="0"/>
                          <a:cs typeface="Arial" pitchFamily="34" charset="0"/>
                        </a:rPr>
                        <a:t>ЖОҒАРЫ</a:t>
                      </a:r>
                      <a:r>
                        <a:rPr lang="kk-KZ" sz="1400" baseline="0" dirty="0">
                          <a:latin typeface="Arial" pitchFamily="34" charset="0"/>
                          <a:cs typeface="Arial" pitchFamily="34" charset="0"/>
                        </a:rPr>
                        <a:t> СЕРЖАНТТАР ҚҰРАМЫ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4" marB="4572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82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ШТАБ-СЕРЖАНТ</a:t>
                      </a:r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noProof="0" dirty="0">
                          <a:latin typeface="Arial" pitchFamily="34" charset="0"/>
                          <a:cs typeface="Arial" pitchFamily="34" charset="0"/>
                        </a:rPr>
                        <a:t>бекітілмеген</a:t>
                      </a:r>
                    </a:p>
                  </a:txBody>
                  <a:tcPr marL="91439" marR="91439" marT="45724" marB="45724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55 </a:t>
                      </a:r>
                      <a:r>
                        <a:rPr lang="kk-KZ" sz="1400" dirty="0">
                          <a:latin typeface="Arial" pitchFamily="34" charset="0"/>
                          <a:cs typeface="Arial" pitchFamily="34" charset="0"/>
                        </a:rPr>
                        <a:t>жасқа дейін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4" marB="45724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14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ШЕБЕР-СЕРЖАНТ</a:t>
                      </a:r>
                    </a:p>
                  </a:txBody>
                  <a:tcPr marL="91439" marR="91439" marT="45724" marB="4572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noProof="0" dirty="0">
                          <a:latin typeface="Arial" pitchFamily="34" charset="0"/>
                          <a:cs typeface="Arial" pitchFamily="34" charset="0"/>
                        </a:rPr>
                        <a:t>бекітілмеген</a:t>
                      </a:r>
                    </a:p>
                  </a:txBody>
                  <a:tcPr marL="91439" marR="91439" marT="45724" marB="4572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1500" y="1336675"/>
            <a:ext cx="8215313" cy="8771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kk-KZ" sz="1700" dirty="0">
                <a:solidFill>
                  <a:schemeClr val="tx1"/>
                </a:solidFill>
              </a:rPr>
              <a:t>Сержанттар</a:t>
            </a:r>
            <a:r>
              <a:rPr lang="ru-RU" sz="1700" dirty="0">
                <a:solidFill>
                  <a:schemeClr val="tx1"/>
                </a:solidFill>
              </a:rPr>
              <a:t> </a:t>
            </a:r>
            <a:r>
              <a:rPr lang="en-US" sz="1700" dirty="0">
                <a:solidFill>
                  <a:schemeClr val="tx1"/>
                </a:solidFill>
              </a:rPr>
              <a:t>– </a:t>
            </a:r>
            <a:r>
              <a:rPr lang="kk-KZ" sz="1700" b="0" dirty="0">
                <a:solidFill>
                  <a:schemeClr val="tx1"/>
                </a:solidFill>
              </a:rPr>
              <a:t>сеніп тапсырылған жеке құрамға қатысты басқару функцияларын жүзеге асыратын</a:t>
            </a:r>
            <a:r>
              <a:rPr lang="ru-RU" sz="1700" b="0" dirty="0">
                <a:solidFill>
                  <a:schemeClr val="tx1"/>
                </a:solidFill>
              </a:rPr>
              <a:t>, </a:t>
            </a:r>
            <a:r>
              <a:rPr lang="kk-KZ" sz="1700" b="0" dirty="0">
                <a:solidFill>
                  <a:schemeClr val="tx1"/>
                </a:solidFill>
              </a:rPr>
              <a:t>жеке құрамды оқыту және тәрбиелеу жөніндегі міндеттерді орындайтын командалық құрамның әскери қызметшілері</a:t>
            </a:r>
            <a:r>
              <a:rPr lang="ru-RU" sz="1700" b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4390" name="Oval 6"/>
          <p:cNvSpPr>
            <a:spLocks noChangeArrowheads="1"/>
          </p:cNvSpPr>
          <p:nvPr/>
        </p:nvSpPr>
        <p:spPr bwMode="auto">
          <a:xfrm>
            <a:off x="8745538" y="6421438"/>
            <a:ext cx="360362" cy="360362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altLang="ru-RU" sz="1600" dirty="0">
                <a:solidFill>
                  <a:schemeClr val="tx1"/>
                </a:solidFill>
                <a:latin typeface="Times New Roman Cyr" pitchFamily="18" charset="0"/>
              </a:rPr>
              <a:t>2</a:t>
            </a:r>
          </a:p>
        </p:txBody>
      </p:sp>
      <p:pic>
        <p:nvPicPr>
          <p:cNvPr id="14391" name="Picture 14" descr="Символика ВСР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5425" y="209550"/>
            <a:ext cx="91757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338" name="Object 18"/>
          <p:cNvGraphicFramePr>
            <a:graphicFrameLocks noChangeAspect="1"/>
          </p:cNvGraphicFramePr>
          <p:nvPr/>
        </p:nvGraphicFramePr>
        <p:xfrm>
          <a:off x="8162925" y="285750"/>
          <a:ext cx="6985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CorelDRAW" r:id="rId4" imgW="8522208" imgH="11567160" progId="">
                  <p:embed/>
                </p:oleObj>
              </mc:Choice>
              <mc:Fallback>
                <p:oleObj name="CorelDRAW" r:id="rId4" imgW="8522208" imgH="115671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2925" y="285750"/>
                        <a:ext cx="6985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142976" y="302105"/>
            <a:ext cx="7000924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kk-KZ" altLang="ru-RU" sz="2400" u="sng" dirty="0">
                <a:solidFill>
                  <a:srgbClr val="0000FF"/>
                </a:solidFill>
                <a:cs typeface="Arial" charset="0"/>
              </a:rPr>
              <a:t>Сержанттар құрамы</a:t>
            </a:r>
            <a:endParaRPr lang="ru-RU" altLang="ru-RU" sz="1600" u="sng" dirty="0">
              <a:solidFill>
                <a:srgbClr val="0000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52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13"/>
          <p:cNvSpPr txBox="1">
            <a:spLocks/>
          </p:cNvSpPr>
          <p:nvPr/>
        </p:nvSpPr>
        <p:spPr bwMode="auto">
          <a:xfrm>
            <a:off x="7621642" y="6215075"/>
            <a:ext cx="304800" cy="365125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r" eaLnBrk="1" hangingPunct="1">
              <a:defRPr/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1" name="Rectangle 20"/>
          <p:cNvSpPr txBox="1">
            <a:spLocks noChangeArrowheads="1"/>
          </p:cNvSpPr>
          <p:nvPr/>
        </p:nvSpPr>
        <p:spPr bwMode="auto">
          <a:xfrm>
            <a:off x="4714875" y="1285875"/>
            <a:ext cx="15001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spcBef>
                <a:spcPct val="20000"/>
              </a:spcBef>
              <a:buFont typeface="Arial" charset="0"/>
              <a:buNone/>
            </a:pPr>
            <a:r>
              <a:rPr lang="kk-KZ" altLang="ru-RU" sz="1200" u="sng" dirty="0">
                <a:solidFill>
                  <a:schemeClr val="tx1"/>
                </a:solidFill>
                <a:cs typeface="Arial" charset="0"/>
              </a:rPr>
              <a:t>шебер</a:t>
            </a:r>
            <a:r>
              <a:rPr lang="ru-RU" altLang="ru-RU" sz="1200" u="sng" dirty="0">
                <a:solidFill>
                  <a:schemeClr val="tx1"/>
                </a:solidFill>
                <a:cs typeface="Arial" charset="0"/>
              </a:rPr>
              <a:t>-сержант</a:t>
            </a:r>
            <a:endParaRPr lang="ru-RU" altLang="ru-RU" sz="1100" u="sng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152" name="Rectangle 21"/>
          <p:cNvSpPr>
            <a:spLocks noChangeArrowheads="1"/>
          </p:cNvSpPr>
          <p:nvPr/>
        </p:nvSpPr>
        <p:spPr bwMode="auto">
          <a:xfrm>
            <a:off x="4071938" y="2143125"/>
            <a:ext cx="12858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957263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1200" u="sng" dirty="0">
                <a:solidFill>
                  <a:schemeClr val="tx1"/>
                </a:solidFill>
              </a:rPr>
              <a:t>штаб</a:t>
            </a:r>
            <a:r>
              <a:rPr lang="en-US" altLang="ru-RU" sz="1200" u="sng" dirty="0">
                <a:solidFill>
                  <a:schemeClr val="tx1"/>
                </a:solidFill>
              </a:rPr>
              <a:t>-</a:t>
            </a:r>
            <a:r>
              <a:rPr lang="ru-RU" altLang="ru-RU" sz="1200" u="sng" dirty="0">
                <a:solidFill>
                  <a:schemeClr val="tx1"/>
                </a:solidFill>
              </a:rPr>
              <a:t>сержант</a:t>
            </a:r>
          </a:p>
        </p:txBody>
      </p:sp>
      <p:sp>
        <p:nvSpPr>
          <p:cNvPr id="6153" name="Rectangle 22"/>
          <p:cNvSpPr>
            <a:spLocks noChangeArrowheads="1"/>
          </p:cNvSpPr>
          <p:nvPr/>
        </p:nvSpPr>
        <p:spPr bwMode="auto">
          <a:xfrm>
            <a:off x="3143250" y="2857500"/>
            <a:ext cx="15716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957263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1200" u="sng" dirty="0">
                <a:solidFill>
                  <a:schemeClr val="tx1"/>
                </a:solidFill>
              </a:rPr>
              <a:t>1-</a:t>
            </a:r>
            <a:r>
              <a:rPr lang="kk-KZ" altLang="ru-RU" sz="1200" u="sng" dirty="0">
                <a:solidFill>
                  <a:schemeClr val="tx1"/>
                </a:solidFill>
              </a:rPr>
              <a:t>сыныпты </a:t>
            </a:r>
            <a:r>
              <a:rPr lang="ru-RU" altLang="ru-RU" sz="1200" u="sng" dirty="0">
                <a:solidFill>
                  <a:schemeClr val="tx1"/>
                </a:solidFill>
              </a:rPr>
              <a:t>сержант </a:t>
            </a:r>
          </a:p>
        </p:txBody>
      </p:sp>
      <p:sp>
        <p:nvSpPr>
          <p:cNvPr id="6154" name="Rectangle 23"/>
          <p:cNvSpPr>
            <a:spLocks noChangeArrowheads="1"/>
          </p:cNvSpPr>
          <p:nvPr/>
        </p:nvSpPr>
        <p:spPr bwMode="auto">
          <a:xfrm>
            <a:off x="2428875" y="3714750"/>
            <a:ext cx="15430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957263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1200" u="sng" dirty="0">
                <a:solidFill>
                  <a:schemeClr val="tx1"/>
                </a:solidFill>
              </a:rPr>
              <a:t>2-</a:t>
            </a:r>
            <a:r>
              <a:rPr lang="kk-KZ" altLang="ru-RU" sz="1200" u="sng" dirty="0">
                <a:solidFill>
                  <a:schemeClr val="tx1"/>
                </a:solidFill>
              </a:rPr>
              <a:t>сыныпты</a:t>
            </a:r>
            <a:r>
              <a:rPr lang="ru-RU" altLang="ru-RU" sz="1200" u="sng" dirty="0">
                <a:solidFill>
                  <a:schemeClr val="tx1"/>
                </a:solidFill>
              </a:rPr>
              <a:t> сержант </a:t>
            </a:r>
          </a:p>
        </p:txBody>
      </p:sp>
      <p:sp>
        <p:nvSpPr>
          <p:cNvPr id="6155" name="Rectangle 24"/>
          <p:cNvSpPr>
            <a:spLocks noChangeArrowheads="1"/>
          </p:cNvSpPr>
          <p:nvPr/>
        </p:nvSpPr>
        <p:spPr bwMode="auto">
          <a:xfrm>
            <a:off x="1714500" y="4572000"/>
            <a:ext cx="15668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957263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1200" u="sng" dirty="0">
                <a:solidFill>
                  <a:schemeClr val="tx1"/>
                </a:solidFill>
              </a:rPr>
              <a:t>3-</a:t>
            </a:r>
            <a:r>
              <a:rPr lang="kk-KZ" altLang="ru-RU" sz="1200" u="sng" dirty="0">
                <a:solidFill>
                  <a:schemeClr val="tx1"/>
                </a:solidFill>
              </a:rPr>
              <a:t>сыныпты</a:t>
            </a:r>
            <a:r>
              <a:rPr lang="ru-RU" altLang="ru-RU" sz="1200" u="sng" dirty="0">
                <a:solidFill>
                  <a:schemeClr val="tx1"/>
                </a:solidFill>
              </a:rPr>
              <a:t> сержант </a:t>
            </a:r>
          </a:p>
        </p:txBody>
      </p:sp>
      <p:sp>
        <p:nvSpPr>
          <p:cNvPr id="6156" name="Rectangle 24"/>
          <p:cNvSpPr>
            <a:spLocks noChangeArrowheads="1"/>
          </p:cNvSpPr>
          <p:nvPr/>
        </p:nvSpPr>
        <p:spPr bwMode="auto">
          <a:xfrm>
            <a:off x="857250" y="5429250"/>
            <a:ext cx="170973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957263" eaLnBrk="1" hangingPunct="1">
              <a:lnSpc>
                <a:spcPct val="80000"/>
              </a:lnSpc>
              <a:spcBef>
                <a:spcPct val="20000"/>
              </a:spcBef>
            </a:pPr>
            <a:r>
              <a:rPr lang="kk-KZ" altLang="ru-RU" sz="1200" u="sng" dirty="0">
                <a:solidFill>
                  <a:schemeClr val="tx1"/>
                </a:solidFill>
              </a:rPr>
              <a:t>аға</a:t>
            </a:r>
            <a:r>
              <a:rPr lang="ru-RU" altLang="ru-RU" sz="1200" u="sng" dirty="0">
                <a:solidFill>
                  <a:schemeClr val="tx1"/>
                </a:solidFill>
              </a:rPr>
              <a:t> сержант</a:t>
            </a:r>
          </a:p>
        </p:txBody>
      </p:sp>
      <p:sp>
        <p:nvSpPr>
          <p:cNvPr id="6157" name="Rectangle 24"/>
          <p:cNvSpPr>
            <a:spLocks noChangeArrowheads="1"/>
          </p:cNvSpPr>
          <p:nvPr/>
        </p:nvSpPr>
        <p:spPr bwMode="auto">
          <a:xfrm>
            <a:off x="571500" y="6143625"/>
            <a:ext cx="1143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57263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1200" u="sng" dirty="0">
                <a:solidFill>
                  <a:schemeClr val="tx1"/>
                </a:solidFill>
              </a:rPr>
              <a:t>сержант</a:t>
            </a:r>
          </a:p>
        </p:txBody>
      </p:sp>
      <p:graphicFrame>
        <p:nvGraphicFramePr>
          <p:cNvPr id="6146" name="Object 18"/>
          <p:cNvGraphicFramePr>
            <a:graphicFrameLocks noChangeAspect="1"/>
          </p:cNvGraphicFramePr>
          <p:nvPr/>
        </p:nvGraphicFramePr>
        <p:xfrm>
          <a:off x="8001000" y="285750"/>
          <a:ext cx="788988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name="CorelDRAW" r:id="rId3" imgW="8522208" imgH="11567160" progId="">
                  <p:embed/>
                </p:oleObj>
              </mc:Choice>
              <mc:Fallback>
                <p:oleObj name="CorelDRAW" r:id="rId3" imgW="8522208" imgH="115671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285750"/>
                        <a:ext cx="788988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AutoShape 65"/>
          <p:cNvSpPr>
            <a:spLocks noChangeArrowheads="1"/>
          </p:cNvSpPr>
          <p:nvPr/>
        </p:nvSpPr>
        <p:spPr bwMode="auto">
          <a:xfrm>
            <a:off x="7569252" y="1142984"/>
            <a:ext cx="214314" cy="5429288"/>
          </a:xfrm>
          <a:prstGeom prst="upArrow">
            <a:avLst>
              <a:gd name="adj1" fmla="val 50000"/>
              <a:gd name="adj2" fmla="val 226914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latin typeface="Arial" panose="020B0604020202020204" pitchFamily="34" charset="0"/>
              <a:cs typeface="Arial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7708900" y="6570663"/>
            <a:ext cx="357188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7739092" y="5781511"/>
            <a:ext cx="357188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3" name="Oval 6"/>
          <p:cNvSpPr>
            <a:spLocks noChangeArrowheads="1"/>
          </p:cNvSpPr>
          <p:nvPr/>
        </p:nvSpPr>
        <p:spPr bwMode="auto">
          <a:xfrm>
            <a:off x="7708900" y="6143625"/>
            <a:ext cx="360363" cy="394494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altLang="ru-RU" sz="1400" dirty="0">
                <a:solidFill>
                  <a:schemeClr val="tx1"/>
                </a:solidFill>
                <a:cs typeface="Arial" charset="0"/>
              </a:rPr>
              <a:t>1</a:t>
            </a:r>
          </a:p>
        </p:txBody>
      </p:sp>
      <p:sp>
        <p:nvSpPr>
          <p:cNvPr id="6164" name="Oval 6"/>
          <p:cNvSpPr>
            <a:spLocks noChangeArrowheads="1"/>
          </p:cNvSpPr>
          <p:nvPr/>
        </p:nvSpPr>
        <p:spPr bwMode="auto">
          <a:xfrm>
            <a:off x="7678612" y="5285581"/>
            <a:ext cx="360363" cy="501650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altLang="ru-RU" sz="1400" dirty="0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7708900" y="5068888"/>
            <a:ext cx="357188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6" name="Oval 6"/>
          <p:cNvSpPr>
            <a:spLocks noChangeArrowheads="1"/>
          </p:cNvSpPr>
          <p:nvPr/>
        </p:nvSpPr>
        <p:spPr bwMode="auto">
          <a:xfrm>
            <a:off x="7708900" y="4570413"/>
            <a:ext cx="360363" cy="360362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altLang="ru-RU" sz="1400" dirty="0">
                <a:solidFill>
                  <a:schemeClr val="tx1"/>
                </a:solidFill>
                <a:cs typeface="Arial" charset="0"/>
              </a:rPr>
              <a:t>3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7712075" y="4289425"/>
            <a:ext cx="35718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8" name="Oval 6"/>
          <p:cNvSpPr>
            <a:spLocks noChangeArrowheads="1"/>
          </p:cNvSpPr>
          <p:nvPr/>
        </p:nvSpPr>
        <p:spPr bwMode="auto">
          <a:xfrm>
            <a:off x="7712075" y="3789363"/>
            <a:ext cx="360363" cy="360362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altLang="ru-RU" sz="1400">
                <a:solidFill>
                  <a:schemeClr val="tx1"/>
                </a:solidFill>
                <a:cs typeface="Arial" charset="0"/>
              </a:rPr>
              <a:t>4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7708900" y="3359150"/>
            <a:ext cx="35718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70" name="Oval 6"/>
          <p:cNvSpPr>
            <a:spLocks noChangeArrowheads="1"/>
          </p:cNvSpPr>
          <p:nvPr/>
        </p:nvSpPr>
        <p:spPr bwMode="auto">
          <a:xfrm>
            <a:off x="7708900" y="286067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altLang="ru-RU" sz="1400">
                <a:solidFill>
                  <a:schemeClr val="tx1"/>
                </a:solidFill>
                <a:cs typeface="Arial" charset="0"/>
              </a:rPr>
              <a:t>5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7712075" y="2501900"/>
            <a:ext cx="35718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72" name="Oval 6"/>
          <p:cNvSpPr>
            <a:spLocks noChangeArrowheads="1"/>
          </p:cNvSpPr>
          <p:nvPr/>
        </p:nvSpPr>
        <p:spPr bwMode="auto">
          <a:xfrm>
            <a:off x="7712075" y="200342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altLang="ru-RU" sz="1400">
                <a:solidFill>
                  <a:schemeClr val="tx1"/>
                </a:solidFill>
                <a:cs typeface="Arial" charset="0"/>
              </a:rPr>
              <a:t>6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7708900" y="1716088"/>
            <a:ext cx="357188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74" name="Oval 6"/>
          <p:cNvSpPr>
            <a:spLocks noChangeArrowheads="1"/>
          </p:cNvSpPr>
          <p:nvPr/>
        </p:nvSpPr>
        <p:spPr bwMode="auto">
          <a:xfrm>
            <a:off x="7708900" y="1214438"/>
            <a:ext cx="360363" cy="360362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altLang="ru-RU" sz="1400" dirty="0">
                <a:solidFill>
                  <a:schemeClr val="tx1"/>
                </a:solidFill>
                <a:cs typeface="Arial" charset="0"/>
              </a:rPr>
              <a:t>7</a:t>
            </a:r>
          </a:p>
        </p:txBody>
      </p:sp>
      <p:sp>
        <p:nvSpPr>
          <p:cNvPr id="6175" name="Oval 6"/>
          <p:cNvSpPr>
            <a:spLocks noChangeArrowheads="1"/>
          </p:cNvSpPr>
          <p:nvPr/>
        </p:nvSpPr>
        <p:spPr bwMode="auto">
          <a:xfrm>
            <a:off x="7712075" y="128587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ru-RU" altLang="ru-RU" sz="1400">
              <a:solidFill>
                <a:schemeClr val="tx1"/>
              </a:solidFill>
              <a:cs typeface="Arial" charset="0"/>
            </a:endParaRPr>
          </a:p>
        </p:txBody>
      </p:sp>
      <p:grpSp>
        <p:nvGrpSpPr>
          <p:cNvPr id="2" name="Группа 66"/>
          <p:cNvGrpSpPr>
            <a:grpSpLocks/>
          </p:cNvGrpSpPr>
          <p:nvPr/>
        </p:nvGrpSpPr>
        <p:grpSpPr bwMode="auto">
          <a:xfrm>
            <a:off x="6286500" y="1000125"/>
            <a:ext cx="928688" cy="857250"/>
            <a:chOff x="4081694" y="642918"/>
            <a:chExt cx="1728562" cy="1548000"/>
          </a:xfrm>
        </p:grpSpPr>
        <p:pic>
          <p:nvPicPr>
            <p:cNvPr id="6196" name="Picture 3" descr="огон мастер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DF8FE"/>
                </a:clrFrom>
                <a:clrTo>
                  <a:srgbClr val="FDF8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81694" y="642918"/>
              <a:ext cx="650503" cy="15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97" name="Picture 4" descr="шеврон-2 copy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DF6FA"/>
                </a:clrFrom>
                <a:clrTo>
                  <a:srgbClr val="FDF6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93130" y="642918"/>
              <a:ext cx="1017126" cy="1379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67"/>
          <p:cNvGrpSpPr>
            <a:grpSpLocks/>
          </p:cNvGrpSpPr>
          <p:nvPr/>
        </p:nvGrpSpPr>
        <p:grpSpPr bwMode="auto">
          <a:xfrm>
            <a:off x="5572125" y="1857375"/>
            <a:ext cx="1000125" cy="785813"/>
            <a:chOff x="1452538" y="2428868"/>
            <a:chExt cx="1786528" cy="1527602"/>
          </a:xfrm>
        </p:grpSpPr>
        <p:pic>
          <p:nvPicPr>
            <p:cNvPr id="6194" name="Picture 6" descr="огон штаб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9F5F8"/>
                </a:clrFrom>
                <a:clrTo>
                  <a:srgbClr val="F9F5F8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52538" y="2428868"/>
              <a:ext cx="642629" cy="1527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95" name="Picture 7" descr="шеврон-3 copy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AF6F9"/>
                </a:clrFrom>
                <a:clrTo>
                  <a:srgbClr val="FAF6F9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86296" y="2428868"/>
              <a:ext cx="1052770" cy="1428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4857750" y="2643188"/>
            <a:ext cx="928688" cy="714375"/>
            <a:chOff x="417" y="2400"/>
            <a:chExt cx="1709" cy="1632"/>
          </a:xfrm>
        </p:grpSpPr>
        <p:pic>
          <p:nvPicPr>
            <p:cNvPr id="6192" name="Picture 19" descr="огон1 кл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CF9FE"/>
                </a:clrFrom>
                <a:clrTo>
                  <a:srgbClr val="FCF9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7" y="2400"/>
              <a:ext cx="639" cy="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93" name="Picture 20" descr="шеврон-4 copy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DF9FC"/>
                </a:clrFrom>
                <a:clrTo>
                  <a:srgbClr val="FDF9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56" y="2400"/>
              <a:ext cx="1070" cy="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4143375" y="3429000"/>
            <a:ext cx="928688" cy="785813"/>
            <a:chOff x="3546" y="144"/>
            <a:chExt cx="1763" cy="1680"/>
          </a:xfrm>
        </p:grpSpPr>
        <p:pic>
          <p:nvPicPr>
            <p:cNvPr id="6190" name="Picture 22" descr="огон 2кл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9F6F9"/>
                </a:clrFrom>
                <a:clrTo>
                  <a:srgbClr val="F9F6F9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46" y="144"/>
              <a:ext cx="678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91" name="Picture 23" descr="шеврон5 copy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CF8FB"/>
                </a:clrFrom>
                <a:clrTo>
                  <a:srgbClr val="FCF8FB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24" y="144"/>
              <a:ext cx="1085" cy="1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3429000" y="4286250"/>
            <a:ext cx="1000125" cy="785813"/>
            <a:chOff x="226" y="96"/>
            <a:chExt cx="1714" cy="1632"/>
          </a:xfrm>
        </p:grpSpPr>
        <p:pic>
          <p:nvPicPr>
            <p:cNvPr id="6188" name="Picture 15" descr="шеврон6 copy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CF9FC"/>
                </a:clrFrom>
                <a:clrTo>
                  <a:srgbClr val="FCF9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64" y="96"/>
              <a:ext cx="1076" cy="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89" name="Picture 16" descr="огон 3класса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EFBFF"/>
                </a:clrFrom>
                <a:clrTo>
                  <a:srgbClr val="FEFB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6" y="96"/>
              <a:ext cx="638" cy="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2714625" y="5143500"/>
            <a:ext cx="928688" cy="785813"/>
            <a:chOff x="3696" y="2448"/>
            <a:chExt cx="1674" cy="1392"/>
          </a:xfrm>
        </p:grpSpPr>
        <p:pic>
          <p:nvPicPr>
            <p:cNvPr id="6186" name="Picture 12" descr="шеврон1 copy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9F5F8"/>
                </a:clrFrom>
                <a:clrTo>
                  <a:srgbClr val="F9F5F8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72" y="2448"/>
              <a:ext cx="1098" cy="1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87" name="Picture 13" descr="огон старшина"/>
            <p:cNvPicPr>
              <a:picLocks noChangeAspect="1" noChangeArrowheads="1"/>
            </p:cNvPicPr>
            <p:nvPr/>
          </p:nvPicPr>
          <p:blipFill>
            <a:blip r:embed="rId16">
              <a:clrChange>
                <a:clrFrom>
                  <a:srgbClr val="FBF8FD"/>
                </a:clrFrom>
                <a:clrTo>
                  <a:srgbClr val="FBF8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96" y="2448"/>
              <a:ext cx="599" cy="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182" name="Picture 6" descr="Untitled-3 copy3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CF8FB"/>
              </a:clrFrom>
              <a:clrTo>
                <a:srgbClr val="FCF8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78050" y="5929313"/>
            <a:ext cx="60801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3" name="Picture 7" descr="огон сер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AF2FD"/>
              </a:clrFrom>
              <a:clrTo>
                <a:srgbClr val="FAF2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38" y="5864225"/>
            <a:ext cx="35718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85" name="Oval 6"/>
          <p:cNvSpPr>
            <a:spLocks noChangeArrowheads="1"/>
          </p:cNvSpPr>
          <p:nvPr/>
        </p:nvSpPr>
        <p:spPr bwMode="auto">
          <a:xfrm>
            <a:off x="8643938" y="6357938"/>
            <a:ext cx="360362" cy="360362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kk-KZ" altLang="ru-RU" dirty="0">
                <a:cs typeface="Arial" charset="0"/>
              </a:rPr>
              <a:t>3</a:t>
            </a:r>
            <a:endParaRPr lang="ru-RU" altLang="ru-RU" sz="1800" dirty="0">
              <a:solidFill>
                <a:schemeClr val="tx1"/>
              </a:solidFill>
              <a:cs typeface="Arial" charset="0"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7715250" y="1265178"/>
            <a:ext cx="357188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785938" y="260648"/>
            <a:ext cx="50720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k-KZ" altLang="ru-RU" sz="2400" u="sng" dirty="0">
                <a:solidFill>
                  <a:srgbClr val="0000FF"/>
                </a:solidFill>
                <a:cs typeface="Arial" charset="0"/>
              </a:rPr>
              <a:t>СЕРЖАНТТАРДЫҢ ӘСКЕРИ АТАҚТАРЫ</a:t>
            </a:r>
            <a:endParaRPr lang="ru-RU" altLang="ru-RU" sz="1600" u="sng" dirty="0">
              <a:solidFill>
                <a:srgbClr val="0000FF"/>
              </a:solidFill>
              <a:cs typeface="Arial" charset="0"/>
            </a:endParaRPr>
          </a:p>
        </p:txBody>
      </p:sp>
      <p:pic>
        <p:nvPicPr>
          <p:cNvPr id="52" name="Picture 14" descr="Символика ВСРК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25425" y="209550"/>
            <a:ext cx="91757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906385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Oval 6"/>
          <p:cNvSpPr>
            <a:spLocks noChangeArrowheads="1"/>
          </p:cNvSpPr>
          <p:nvPr/>
        </p:nvSpPr>
        <p:spPr bwMode="auto">
          <a:xfrm>
            <a:off x="8745538" y="6421438"/>
            <a:ext cx="360362" cy="360362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altLang="ru-RU" sz="1600" dirty="0">
                <a:latin typeface="Times New Roman Cyr" pitchFamily="18" charset="0"/>
              </a:rPr>
              <a:t>4</a:t>
            </a:r>
            <a:endParaRPr lang="ru-RU" altLang="ru-RU" sz="1600" dirty="0">
              <a:solidFill>
                <a:schemeClr val="tx1"/>
              </a:solidFill>
              <a:latin typeface="Times New Roman Cyr" pitchFamily="18" charset="0"/>
            </a:endParaRPr>
          </a:p>
        </p:txBody>
      </p:sp>
      <p:sp>
        <p:nvSpPr>
          <p:cNvPr id="13316" name="TextBox 12"/>
          <p:cNvSpPr txBox="1">
            <a:spLocks noChangeArrowheads="1"/>
          </p:cNvSpPr>
          <p:nvPr/>
        </p:nvSpPr>
        <p:spPr bwMode="auto">
          <a:xfrm>
            <a:off x="1071563" y="214313"/>
            <a:ext cx="69294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kk-KZ" altLang="ru-RU" sz="2000" u="sng" dirty="0">
                <a:solidFill>
                  <a:srgbClr val="0000FF"/>
                </a:solidFill>
              </a:rPr>
              <a:t>КӘСІБИ СЕРЖАНТ – АРМИЯ НЕГІЗІ!</a:t>
            </a:r>
          </a:p>
        </p:txBody>
      </p:sp>
      <p:graphicFrame>
        <p:nvGraphicFramePr>
          <p:cNvPr id="13314" name="Object 18"/>
          <p:cNvGraphicFramePr>
            <a:graphicFrameLocks noChangeAspect="1"/>
          </p:cNvGraphicFramePr>
          <p:nvPr/>
        </p:nvGraphicFramePr>
        <p:xfrm>
          <a:off x="8286750" y="234950"/>
          <a:ext cx="642938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CorelDRAW" r:id="rId3" imgW="8522208" imgH="11567160" progId="">
                  <p:embed/>
                </p:oleObj>
              </mc:Choice>
              <mc:Fallback>
                <p:oleObj name="CorelDRAW" r:id="rId3" imgW="8522208" imgH="115671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0" y="234950"/>
                        <a:ext cx="642938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8" name="Picture 7" descr="D:\Шишкин\фото и видео\ВОИН Содружества-2015\Для отправки\5 Профессионал\1440090067s16en.jpg"/>
          <p:cNvPicPr>
            <a:picLocks noChangeAspect="1" noChangeArrowheads="1"/>
          </p:cNvPicPr>
          <p:nvPr/>
        </p:nvPicPr>
        <p:blipFill>
          <a:blip r:embed="rId5"/>
          <a:srcRect r="2887"/>
          <a:stretch>
            <a:fillRect/>
          </a:stretch>
        </p:blipFill>
        <p:spPr bwMode="auto">
          <a:xfrm>
            <a:off x="3143250" y="3000375"/>
            <a:ext cx="2600325" cy="1785938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8" descr="D:\Шишкин\фото и видео\разное для СМИ\ABH_98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5913" y="1071563"/>
            <a:ext cx="2684462" cy="1785937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9" descr="D:\Шишкин\фото и видео\разное для СМИ\IMG_328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88" y="4929188"/>
            <a:ext cx="2643187" cy="1762125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3" descr="D:\Шишкин\КОНКУРС\2017\АРМИ ЛЕДИ 2017\Фото кыздар\9b30ecd507498af892a4c0aef6a.JPG"/>
          <p:cNvPicPr>
            <a:picLocks noChangeAspect="1" noChangeArrowheads="1"/>
          </p:cNvPicPr>
          <p:nvPr/>
        </p:nvPicPr>
        <p:blipFill>
          <a:blip r:embed="rId8"/>
          <a:srcRect l="8109" t="15355" r="8109"/>
          <a:stretch>
            <a:fillRect/>
          </a:stretch>
        </p:blipFill>
        <p:spPr bwMode="auto">
          <a:xfrm>
            <a:off x="3143250" y="1071563"/>
            <a:ext cx="2643188" cy="1804987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2" descr="C:\Users\Lamer\Desktop\для работы\скечап проэкты АРД\Новая папка\DSCF5206.JPG"/>
          <p:cNvPicPr>
            <a:picLocks noChangeAspect="1" noChangeArrowheads="1"/>
          </p:cNvPicPr>
          <p:nvPr/>
        </p:nvPicPr>
        <p:blipFill>
          <a:blip r:embed="rId9"/>
          <a:srcRect l="5295" t="4167"/>
          <a:stretch>
            <a:fillRect/>
          </a:stretch>
        </p:blipFill>
        <p:spPr bwMode="auto">
          <a:xfrm>
            <a:off x="5937250" y="1071563"/>
            <a:ext cx="2778125" cy="1785937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5" descr="D:\Шишкин\фото и видео\ВОИН Содружества-2015\Для отправки\6 Церемония награждения\IMG-20150821-WA0013.jpg"/>
          <p:cNvPicPr>
            <a:picLocks noChangeAspect="1" noChangeArrowheads="1"/>
          </p:cNvPicPr>
          <p:nvPr/>
        </p:nvPicPr>
        <p:blipFill>
          <a:blip r:embed="rId10"/>
          <a:srcRect t="8656" r="15788" b="8134"/>
          <a:stretch>
            <a:fillRect/>
          </a:stretch>
        </p:blipFill>
        <p:spPr bwMode="auto">
          <a:xfrm>
            <a:off x="5929313" y="3000375"/>
            <a:ext cx="2714625" cy="1785938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6" descr="D:\Шишкин\фото и видео\ВОИН Содружества-2015\Для отправки\6 Церемония награждения\MMM_2080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17500" y="4929188"/>
            <a:ext cx="2682875" cy="1785937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11" descr="D:\Шишкин\фото и видео\разное для СМИ\P1250279.JPG"/>
          <p:cNvPicPr>
            <a:picLocks noChangeAspect="1" noChangeArrowheads="1"/>
          </p:cNvPicPr>
          <p:nvPr/>
        </p:nvPicPr>
        <p:blipFill>
          <a:blip r:embed="rId12"/>
          <a:srcRect l="19276" t="7230" r="15662" b="29623"/>
          <a:stretch>
            <a:fillRect/>
          </a:stretch>
        </p:blipFill>
        <p:spPr bwMode="auto">
          <a:xfrm>
            <a:off x="3143250" y="4929188"/>
            <a:ext cx="2760663" cy="1785937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17" descr="D:\Шишкин\КОНКУРС\2013\Отар\фото\DSCF5426.JPG"/>
          <p:cNvPicPr>
            <a:picLocks noChangeAspect="1" noChangeArrowheads="1"/>
          </p:cNvPicPr>
          <p:nvPr/>
        </p:nvPicPr>
        <p:blipFill>
          <a:blip r:embed="rId13"/>
          <a:srcRect l="6248" t="12500"/>
          <a:stretch>
            <a:fillRect/>
          </a:stretch>
        </p:blipFill>
        <p:spPr bwMode="auto">
          <a:xfrm>
            <a:off x="322263" y="2973388"/>
            <a:ext cx="2692400" cy="1884362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Символика ВСРК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25425" y="209550"/>
            <a:ext cx="91757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3677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428625" y="1171575"/>
            <a:ext cx="8229600" cy="6858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/>
          <a:lstStyle/>
          <a:p>
            <a:pPr indent="361950" algn="ctr">
              <a:spcBef>
                <a:spcPct val="20000"/>
              </a:spcBef>
              <a:defRPr/>
            </a:pPr>
            <a:r>
              <a:rPr lang="kk-KZ" sz="1800" b="0" dirty="0">
                <a:solidFill>
                  <a:schemeClr val="tx1"/>
                </a:solidFill>
              </a:rPr>
              <a:t>Сержант корпусының жұмысы бойынша тәжірибе алмасу мақсатында сержанттар жыл сайын шет мемлекеттерге барады </a:t>
            </a:r>
            <a:r>
              <a:rPr lang="en-US" sz="1800" b="0" dirty="0">
                <a:solidFill>
                  <a:schemeClr val="tx1"/>
                </a:solidFill>
              </a:rPr>
              <a:t>.</a:t>
            </a:r>
            <a:endParaRPr lang="ru-RU" sz="1800" b="0" kern="0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2292" name="Oval 6"/>
          <p:cNvSpPr>
            <a:spLocks noChangeArrowheads="1"/>
          </p:cNvSpPr>
          <p:nvPr/>
        </p:nvSpPr>
        <p:spPr bwMode="auto">
          <a:xfrm>
            <a:off x="8745538" y="6421438"/>
            <a:ext cx="360362" cy="360362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altLang="ru-RU" sz="1600" dirty="0">
                <a:latin typeface="Times New Roman Cyr" pitchFamily="18" charset="0"/>
              </a:rPr>
              <a:t>5</a:t>
            </a:r>
            <a:endParaRPr lang="ru-RU" altLang="ru-RU" sz="1600" dirty="0">
              <a:solidFill>
                <a:schemeClr val="tx1"/>
              </a:solidFill>
              <a:latin typeface="Times New Roman Cyr" pitchFamily="18" charset="0"/>
            </a:endParaRPr>
          </a:p>
        </p:txBody>
      </p:sp>
      <p:sp>
        <p:nvSpPr>
          <p:cNvPr id="12293" name="TextBox 14"/>
          <p:cNvSpPr txBox="1">
            <a:spLocks noChangeArrowheads="1"/>
          </p:cNvSpPr>
          <p:nvPr/>
        </p:nvSpPr>
        <p:spPr bwMode="auto">
          <a:xfrm>
            <a:off x="1071563" y="428625"/>
            <a:ext cx="6929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u="sng" dirty="0">
                <a:solidFill>
                  <a:srgbClr val="0000FF"/>
                </a:solidFill>
              </a:rPr>
              <a:t>ӘСКЕРИ ЫНТЫМАҚТАСТЫҚ</a:t>
            </a:r>
          </a:p>
        </p:txBody>
      </p:sp>
      <p:graphicFrame>
        <p:nvGraphicFramePr>
          <p:cNvPr id="12290" name="Object 18"/>
          <p:cNvGraphicFramePr>
            <a:graphicFrameLocks noChangeAspect="1"/>
          </p:cNvGraphicFramePr>
          <p:nvPr/>
        </p:nvGraphicFramePr>
        <p:xfrm>
          <a:off x="8286750" y="234950"/>
          <a:ext cx="642938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CorelDRAW" r:id="rId3" imgW="8522208" imgH="11567160" progId="">
                  <p:embed/>
                </p:oleObj>
              </mc:Choice>
              <mc:Fallback>
                <p:oleObj name="CorelDRAW" r:id="rId3" imgW="8522208" imgH="115671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0" y="234950"/>
                        <a:ext cx="642938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6" name="Picture 8" descr="D:\Шишкин\фото и видео\разное для СМИ\ERM_809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1" y="3857628"/>
            <a:ext cx="3471337" cy="2428892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2"/>
          <p:cNvPicPr>
            <a:picLocks noChangeAspect="1"/>
          </p:cNvPicPr>
          <p:nvPr/>
        </p:nvPicPr>
        <p:blipFill>
          <a:blip r:embed="rId6"/>
          <a:srcRect l="33672" t="5019" r="35582" b="55493"/>
          <a:stretch>
            <a:fillRect/>
          </a:stretch>
        </p:blipFill>
        <p:spPr bwMode="auto">
          <a:xfrm>
            <a:off x="571472" y="1928802"/>
            <a:ext cx="2786082" cy="1785950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2"/>
          <p:cNvPicPr>
            <a:picLocks noChangeAspect="1"/>
          </p:cNvPicPr>
          <p:nvPr/>
        </p:nvPicPr>
        <p:blipFill>
          <a:blip r:embed="rId6"/>
          <a:srcRect l="2137" t="6208" r="70270" b="54936"/>
          <a:stretch>
            <a:fillRect/>
          </a:stretch>
        </p:blipFill>
        <p:spPr bwMode="auto">
          <a:xfrm>
            <a:off x="3428992" y="1928802"/>
            <a:ext cx="2500330" cy="1757362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2"/>
          <p:cNvPicPr>
            <a:picLocks noChangeAspect="1"/>
          </p:cNvPicPr>
          <p:nvPr/>
        </p:nvPicPr>
        <p:blipFill>
          <a:blip r:embed="rId6"/>
          <a:srcRect l="65102" t="4809" r="4940" b="55704"/>
          <a:stretch>
            <a:fillRect/>
          </a:stretch>
        </p:blipFill>
        <p:spPr bwMode="auto">
          <a:xfrm>
            <a:off x="6000760" y="1928802"/>
            <a:ext cx="2714644" cy="1785950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 descr="D:\Шишкин\Международное сотрудничество\2015\США\Январский Симпозиум\фото\ФОТО 26.01.15 симпозиум сбор сержантов\_DSC7468.JPG"/>
          <p:cNvPicPr>
            <a:picLocks noChangeAspect="1" noChangeArrowheads="1"/>
          </p:cNvPicPr>
          <p:nvPr/>
        </p:nvPicPr>
        <p:blipFill>
          <a:blip r:embed="rId7" cstate="print"/>
          <a:srcRect l="9840" t="17555" r="3002"/>
          <a:stretch>
            <a:fillRect/>
          </a:stretch>
        </p:blipFill>
        <p:spPr bwMode="auto">
          <a:xfrm>
            <a:off x="4286248" y="3866615"/>
            <a:ext cx="4429156" cy="2348467"/>
          </a:xfrm>
          <a:prstGeom prst="round2DiagRect">
            <a:avLst/>
          </a:prstGeom>
          <a:noFill/>
        </p:spPr>
      </p:pic>
      <p:pic>
        <p:nvPicPr>
          <p:cNvPr id="13" name="Picture 14" descr="Символика ВСРК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5425" y="209550"/>
            <a:ext cx="91757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4087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Oval 6"/>
          <p:cNvSpPr>
            <a:spLocks noChangeArrowheads="1"/>
          </p:cNvSpPr>
          <p:nvPr/>
        </p:nvSpPr>
        <p:spPr bwMode="auto">
          <a:xfrm>
            <a:off x="8745538" y="6421438"/>
            <a:ext cx="360362" cy="360362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altLang="ru-RU" sz="1600" dirty="0">
                <a:solidFill>
                  <a:schemeClr val="tx1"/>
                </a:solidFill>
                <a:latin typeface="Times New Roman Cyr" pitchFamily="18" charset="0"/>
              </a:rPr>
              <a:t>6</a:t>
            </a:r>
          </a:p>
        </p:txBody>
      </p:sp>
      <p:sp>
        <p:nvSpPr>
          <p:cNvPr id="10244" name="Заголовок 1"/>
          <p:cNvSpPr txBox="1">
            <a:spLocks/>
          </p:cNvSpPr>
          <p:nvPr/>
        </p:nvSpPr>
        <p:spPr bwMode="auto">
          <a:xfrm>
            <a:off x="571500" y="1643063"/>
            <a:ext cx="8096250" cy="15716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indent="361950" algn="just">
              <a:spcBef>
                <a:spcPct val="20000"/>
              </a:spcBef>
            </a:pPr>
            <a:r>
              <a:rPr lang="kk-KZ" altLang="ru-RU" sz="2400" b="1" dirty="0">
                <a:solidFill>
                  <a:schemeClr val="tx1"/>
                </a:solidFill>
              </a:rPr>
              <a:t>Қазақстан Республикасының Әскери қызмет және әскери мәртебе туралы заңына өзгерістер мен толықтырулар туралы</a:t>
            </a:r>
            <a:r>
              <a:rPr lang="kk-KZ" altLang="ru-RU" sz="2400" b="1" dirty="0"/>
              <a:t> 2025 жылғы 26 шілде </a:t>
            </a:r>
            <a:r>
              <a:rPr lang="ru-RU" altLang="ru-RU" sz="2400" b="1" dirty="0"/>
              <a:t>№</a:t>
            </a:r>
            <a:r>
              <a:rPr lang="kk-KZ" altLang="ru-RU" sz="2400" b="1" dirty="0"/>
              <a:t>211-</a:t>
            </a:r>
            <a:r>
              <a:rPr lang="en-US" altLang="ru-RU" sz="2400" b="1" dirty="0"/>
              <a:t>VIII </a:t>
            </a:r>
            <a:r>
              <a:rPr lang="kk-KZ" altLang="ru-RU" sz="2400" b="1" dirty="0"/>
              <a:t>ҚР Заңы. Қ.Тоқаев.</a:t>
            </a:r>
          </a:p>
          <a:p>
            <a:pPr indent="361950" algn="just">
              <a:spcBef>
                <a:spcPct val="20000"/>
              </a:spcBef>
            </a:pPr>
            <a:r>
              <a:rPr lang="kk-KZ" altLang="ru-RU" sz="2400" dirty="0"/>
              <a:t>- 39 бапта 5-тармақтың екінші бөлігінде кадеттерге әскери оқу орнын бітіргеннен кейін сержант </a:t>
            </a:r>
            <a:r>
              <a:rPr lang="kk-KZ" altLang="ru-RU" sz="2400" i="1" dirty="0"/>
              <a:t>(бұрын кіші сержант) </a:t>
            </a:r>
            <a:r>
              <a:rPr lang="kk-KZ" altLang="ru-RU" sz="2400" dirty="0"/>
              <a:t>әскери атағы берілсін;</a:t>
            </a:r>
          </a:p>
          <a:p>
            <a:pPr algn="just">
              <a:spcBef>
                <a:spcPct val="20000"/>
              </a:spcBef>
            </a:pPr>
            <a:r>
              <a:rPr lang="kk-KZ" altLang="ru-RU" sz="2400" dirty="0"/>
              <a:t>      </a:t>
            </a:r>
            <a:r>
              <a:rPr lang="kk-KZ" altLang="ru-RU" sz="2400" b="0" dirty="0">
                <a:solidFill>
                  <a:schemeClr val="tx1"/>
                </a:solidFill>
              </a:rPr>
              <a:t>- 40 баптың 1-тармағында 8-тармақшасында</a:t>
            </a:r>
            <a:r>
              <a:rPr lang="kk-KZ" altLang="ru-RU" sz="2400" dirty="0"/>
              <a:t> кадеттер үшін келісімшарт мерзімі әскери оқу орнын бітіргеннен кейін 5 жыл (бұрын 10 жыл) белгіленсін.</a:t>
            </a:r>
          </a:p>
          <a:p>
            <a:pPr lvl="0" indent="361950" algn="just">
              <a:spcBef>
                <a:spcPct val="20000"/>
              </a:spcBef>
            </a:pPr>
            <a:r>
              <a:rPr lang="kk-KZ" altLang="ru-RU" sz="2000" i="1" dirty="0">
                <a:solidFill>
                  <a:prstClr val="black"/>
                </a:solidFill>
              </a:rPr>
              <a:t>(Өзгерістер мен толықтырулар 2025 жылдың 28 шілдесінен бастап заңды күшіне енеді).</a:t>
            </a:r>
          </a:p>
          <a:p>
            <a:pPr indent="361950" algn="just">
              <a:spcBef>
                <a:spcPct val="20000"/>
              </a:spcBef>
            </a:pPr>
            <a:endParaRPr lang="en-US" altLang="ru-RU" sz="2400" b="0" dirty="0">
              <a:solidFill>
                <a:schemeClr val="tx1"/>
              </a:solidFill>
            </a:endParaRPr>
          </a:p>
        </p:txBody>
      </p:sp>
      <p:graphicFrame>
        <p:nvGraphicFramePr>
          <p:cNvPr id="10242" name="Object 18"/>
          <p:cNvGraphicFramePr>
            <a:graphicFrameLocks noChangeAspect="1"/>
          </p:cNvGraphicFramePr>
          <p:nvPr/>
        </p:nvGraphicFramePr>
        <p:xfrm>
          <a:off x="8286750" y="234950"/>
          <a:ext cx="642938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CorelDRAW" r:id="rId3" imgW="8522208" imgH="11567160" progId="">
                  <p:embed/>
                </p:oleObj>
              </mc:Choice>
              <mc:Fallback>
                <p:oleObj name="CorelDRAW" r:id="rId3" imgW="8522208" imgH="115671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0" y="234950"/>
                        <a:ext cx="642938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714480" y="195263"/>
            <a:ext cx="6048452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kk-KZ" altLang="ru-RU" sz="2400" dirty="0">
              <a:solidFill>
                <a:srgbClr val="0000FF"/>
              </a:solidFill>
              <a:cs typeface="Arial" charset="0"/>
            </a:endParaRPr>
          </a:p>
          <a:p>
            <a:pPr algn="ctr" eaLnBrk="1" hangingPunct="1">
              <a:defRPr/>
            </a:pPr>
            <a:r>
              <a:rPr lang="kk-KZ" altLang="ru-RU" sz="2400" u="sng" dirty="0">
                <a:solidFill>
                  <a:srgbClr val="0000FF"/>
                </a:solidFill>
                <a:cs typeface="Arial" charset="0"/>
              </a:rPr>
              <a:t>ӘСКЕРДІҢ КҮШІ – СЕРЖАНТТЫҢ ІСІ!</a:t>
            </a:r>
            <a:endParaRPr lang="en-US" altLang="ru-RU" sz="2400" u="sng" dirty="0">
              <a:solidFill>
                <a:srgbClr val="0000FF"/>
              </a:solidFill>
              <a:cs typeface="Arial" charset="0"/>
            </a:endParaRPr>
          </a:p>
        </p:txBody>
      </p:sp>
      <p:pic>
        <p:nvPicPr>
          <p:cNvPr id="7" name="Picture 14" descr="Символика ВСР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5425" y="209550"/>
            <a:ext cx="91757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4153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r>
              <a:rPr lang="kk-KZ" altLang="ru-RU" sz="2400" b="1" u="sng" dirty="0">
                <a:solidFill>
                  <a:srgbClr val="0000FF"/>
                </a:solidFill>
                <a:latin typeface="Arial" charset="0"/>
                <a:cs typeface="Arial" charset="0"/>
              </a:rPr>
              <a:t>Мансаптық өсу мүмкіндігі</a:t>
            </a:r>
          </a:p>
        </p:txBody>
      </p:sp>
      <p:sp>
        <p:nvSpPr>
          <p:cNvPr id="2053" name="Содержимое 2"/>
          <p:cNvSpPr>
            <a:spLocks noGrp="1"/>
          </p:cNvSpPr>
          <p:nvPr>
            <p:ph idx="1"/>
          </p:nvPr>
        </p:nvSpPr>
        <p:spPr>
          <a:xfrm>
            <a:off x="357188" y="1600200"/>
            <a:ext cx="8429625" cy="4709120"/>
          </a:xfrm>
        </p:spPr>
        <p:txBody>
          <a:bodyPr>
            <a:normAutofit/>
          </a:bodyPr>
          <a:lstStyle/>
          <a:p>
            <a:pPr marL="0" indent="0" algn="just">
              <a:spcBef>
                <a:spcPct val="0"/>
              </a:spcBef>
              <a:buNone/>
            </a:pPr>
            <a:r>
              <a:rPr lang="kk-KZ" sz="2000" dirty="0">
                <a:latin typeface="Arial" charset="0"/>
                <a:cs typeface="Arial" charset="0"/>
              </a:rPr>
              <a:t>	</a:t>
            </a:r>
            <a:r>
              <a:rPr lang="kk-KZ" sz="2200" dirty="0">
                <a:latin typeface="Arial" charset="0"/>
                <a:cs typeface="Arial" charset="0"/>
              </a:rPr>
              <a:t>Қазақстан Республикасы Қорғаныс Минстрлігі              Әскери колледж түлектеріне ақылы негізінде қысқартылған білім алу бағдарламалары бойынша азаматтық жоғары оқу орындарына түсу мүмкіндігі беріледі </a:t>
            </a:r>
            <a:r>
              <a:rPr lang="kk-KZ" sz="2200" i="1" dirty="0">
                <a:latin typeface="Arial" charset="0"/>
                <a:cs typeface="Arial" charset="0"/>
              </a:rPr>
              <a:t>(</a:t>
            </a:r>
            <a:r>
              <a:rPr lang="kk-KZ" sz="1800" i="1" dirty="0">
                <a:latin typeface="Arial" charset="0"/>
                <a:cs typeface="Arial" charset="0"/>
              </a:rPr>
              <a:t>оқытуды қашықтықтан, сырттай түрімен)</a:t>
            </a:r>
            <a:r>
              <a:rPr lang="kk-KZ" sz="2200" i="1" dirty="0">
                <a:latin typeface="Arial" charset="0"/>
                <a:cs typeface="Arial" charset="0"/>
              </a:rPr>
              <a:t> </a:t>
            </a:r>
            <a:r>
              <a:rPr lang="kk-KZ" sz="2200" dirty="0">
                <a:latin typeface="Arial" charset="0"/>
                <a:cs typeface="Arial" charset="0"/>
              </a:rPr>
              <a:t>және Қазақстан Республикасы Қарулы Күштерінде </a:t>
            </a:r>
            <a:r>
              <a:rPr lang="ru-RU" sz="2200" dirty="0">
                <a:latin typeface="Arial" charset="0"/>
                <a:cs typeface="Arial" charset="0"/>
              </a:rPr>
              <a:t>(</a:t>
            </a:r>
            <a:r>
              <a:rPr lang="kk-KZ" sz="2200" dirty="0">
                <a:latin typeface="Arial" charset="0"/>
                <a:cs typeface="Arial" charset="0"/>
              </a:rPr>
              <a:t>8 жыл кемінде) қызмет атқарған жағдайда мемлекет тарапынан 50</a:t>
            </a:r>
            <a:r>
              <a:rPr lang="ru-RU" sz="2200" dirty="0">
                <a:latin typeface="Arial" charset="0"/>
                <a:cs typeface="Arial" charset="0"/>
              </a:rPr>
              <a:t>% </a:t>
            </a:r>
            <a:r>
              <a:rPr lang="ru-RU" sz="2200" dirty="0" err="1">
                <a:latin typeface="Arial" charset="0"/>
                <a:cs typeface="Arial" charset="0"/>
              </a:rPr>
              <a:t>оқудың</a:t>
            </a:r>
            <a:r>
              <a:rPr lang="ru-RU" sz="2200" dirty="0">
                <a:latin typeface="Arial" charset="0"/>
                <a:cs typeface="Arial" charset="0"/>
              </a:rPr>
              <a:t> </a:t>
            </a:r>
            <a:r>
              <a:rPr lang="ru-RU" sz="2200" dirty="0" err="1">
                <a:latin typeface="Arial" charset="0"/>
                <a:cs typeface="Arial" charset="0"/>
              </a:rPr>
              <a:t>төлем</a:t>
            </a:r>
            <a:r>
              <a:rPr lang="ru-RU" sz="2200" dirty="0">
                <a:latin typeface="Arial" charset="0"/>
                <a:cs typeface="Arial" charset="0"/>
              </a:rPr>
              <a:t> </a:t>
            </a:r>
            <a:r>
              <a:rPr lang="ru-RU" sz="2200" dirty="0" err="1">
                <a:latin typeface="Arial" charset="0"/>
                <a:cs typeface="Arial" charset="0"/>
              </a:rPr>
              <a:t>ақысын</a:t>
            </a:r>
            <a:r>
              <a:rPr lang="ru-RU" sz="2200" dirty="0">
                <a:latin typeface="Arial" charset="0"/>
                <a:cs typeface="Arial" charset="0"/>
              </a:rPr>
              <a:t> </a:t>
            </a:r>
            <a:r>
              <a:rPr lang="ru-RU" sz="2200" dirty="0" err="1">
                <a:latin typeface="Arial" charset="0"/>
                <a:cs typeface="Arial" charset="0"/>
              </a:rPr>
              <a:t>төлейді</a:t>
            </a:r>
            <a:r>
              <a:rPr lang="ru-RU" sz="2200" dirty="0">
                <a:latin typeface="Arial" charset="0"/>
                <a:cs typeface="Arial" charset="0"/>
              </a:rPr>
              <a:t>.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ru-RU" altLang="ru-RU" sz="2200" dirty="0" err="1">
                <a:latin typeface="Arial" charset="0"/>
                <a:cs typeface="Arial" charset="0"/>
              </a:rPr>
              <a:t>Одан</a:t>
            </a:r>
            <a:r>
              <a:rPr lang="ru-RU" altLang="ru-RU" sz="2200" dirty="0">
                <a:latin typeface="Arial" charset="0"/>
                <a:cs typeface="Arial" charset="0"/>
              </a:rPr>
              <a:t> </a:t>
            </a:r>
            <a:r>
              <a:rPr lang="ru-RU" altLang="ru-RU" sz="2200" dirty="0" err="1">
                <a:latin typeface="Arial" charset="0"/>
                <a:cs typeface="Arial" charset="0"/>
              </a:rPr>
              <a:t>бөлек</a:t>
            </a:r>
            <a:r>
              <a:rPr lang="ru-RU" altLang="ru-RU" sz="2200" dirty="0">
                <a:latin typeface="Arial" charset="0"/>
                <a:cs typeface="Arial" charset="0"/>
              </a:rPr>
              <a:t> , </a:t>
            </a:r>
            <a:r>
              <a:rPr lang="ru-RU" altLang="ru-RU" sz="2200" dirty="0" err="1">
                <a:latin typeface="Arial" charset="0"/>
                <a:cs typeface="Arial" charset="0"/>
              </a:rPr>
              <a:t>ағылшын</a:t>
            </a:r>
            <a:r>
              <a:rPr lang="ru-RU" altLang="ru-RU" sz="2200" dirty="0">
                <a:latin typeface="Arial" charset="0"/>
                <a:cs typeface="Arial" charset="0"/>
              </a:rPr>
              <a:t> </a:t>
            </a:r>
            <a:r>
              <a:rPr lang="ru-RU" altLang="ru-RU" sz="2200" dirty="0" err="1">
                <a:latin typeface="Arial" charset="0"/>
                <a:cs typeface="Arial" charset="0"/>
              </a:rPr>
              <a:t>тілін</a:t>
            </a:r>
            <a:r>
              <a:rPr lang="ru-RU" altLang="ru-RU" sz="2200" dirty="0">
                <a:latin typeface="Arial" charset="0"/>
                <a:cs typeface="Arial" charset="0"/>
              </a:rPr>
              <a:t> </a:t>
            </a:r>
            <a:r>
              <a:rPr lang="ru-RU" altLang="ru-RU" sz="2200" dirty="0" err="1">
                <a:latin typeface="Arial" charset="0"/>
                <a:cs typeface="Arial" charset="0"/>
              </a:rPr>
              <a:t>оқытуға</a:t>
            </a:r>
            <a:r>
              <a:rPr lang="ru-RU" altLang="ru-RU" sz="2200" dirty="0">
                <a:latin typeface="Arial" charset="0"/>
                <a:cs typeface="Arial" charset="0"/>
              </a:rPr>
              <a:t> </a:t>
            </a:r>
            <a:r>
              <a:rPr lang="ru-RU" altLang="ru-RU" sz="2200" dirty="0" err="1">
                <a:latin typeface="Arial" charset="0"/>
                <a:cs typeface="Arial" charset="0"/>
              </a:rPr>
              <a:t>және</a:t>
            </a:r>
            <a:r>
              <a:rPr lang="ru-RU" altLang="ru-RU" sz="2200" dirty="0">
                <a:latin typeface="Arial" charset="0"/>
                <a:cs typeface="Arial" charset="0"/>
              </a:rPr>
              <a:t> </a:t>
            </a:r>
            <a:r>
              <a:rPr lang="ru-RU" altLang="ru-RU" sz="2200" dirty="0" err="1">
                <a:latin typeface="Arial" charset="0"/>
                <a:cs typeface="Arial" charset="0"/>
              </a:rPr>
              <a:t>шет</a:t>
            </a:r>
            <a:r>
              <a:rPr lang="ru-RU" altLang="ru-RU" sz="2200" dirty="0">
                <a:latin typeface="Arial" charset="0"/>
                <a:cs typeface="Arial" charset="0"/>
              </a:rPr>
              <a:t> </a:t>
            </a:r>
            <a:r>
              <a:rPr lang="ru-RU" altLang="ru-RU" sz="2200" dirty="0" err="1">
                <a:latin typeface="Arial" charset="0"/>
                <a:cs typeface="Arial" charset="0"/>
              </a:rPr>
              <a:t>мемлекеттерге</a:t>
            </a:r>
            <a:r>
              <a:rPr lang="ru-RU" altLang="ru-RU" sz="2200" dirty="0">
                <a:latin typeface="Arial" charset="0"/>
                <a:cs typeface="Arial" charset="0"/>
              </a:rPr>
              <a:t> </a:t>
            </a:r>
            <a:r>
              <a:rPr lang="ru-RU" altLang="ru-RU" sz="2200" dirty="0" err="1">
                <a:latin typeface="Arial" charset="0"/>
                <a:cs typeface="Arial" charset="0"/>
              </a:rPr>
              <a:t>курстық</a:t>
            </a:r>
            <a:r>
              <a:rPr lang="ru-RU" altLang="ru-RU" sz="2200" dirty="0">
                <a:latin typeface="Arial" charset="0"/>
                <a:cs typeface="Arial" charset="0"/>
              </a:rPr>
              <a:t> </a:t>
            </a:r>
            <a:r>
              <a:rPr lang="ru-RU" altLang="ru-RU" sz="2200" dirty="0" err="1">
                <a:latin typeface="Arial" charset="0"/>
                <a:cs typeface="Arial" charset="0"/>
              </a:rPr>
              <a:t>даярлықтарға</a:t>
            </a:r>
            <a:r>
              <a:rPr lang="ru-RU" altLang="ru-RU" sz="2200" dirty="0">
                <a:latin typeface="Arial" charset="0"/>
                <a:cs typeface="Arial" charset="0"/>
              </a:rPr>
              <a:t> </a:t>
            </a:r>
            <a:r>
              <a:rPr lang="ru-RU" altLang="ru-RU" sz="2200" dirty="0" err="1">
                <a:latin typeface="Arial" charset="0"/>
                <a:cs typeface="Arial" charset="0"/>
              </a:rPr>
              <a:t>көп</a:t>
            </a:r>
            <a:r>
              <a:rPr lang="ru-RU" altLang="ru-RU" sz="2200" dirty="0">
                <a:latin typeface="Arial" charset="0"/>
                <a:cs typeface="Arial" charset="0"/>
              </a:rPr>
              <a:t> </a:t>
            </a:r>
            <a:r>
              <a:rPr lang="ru-RU" altLang="ru-RU" sz="2200" dirty="0" err="1">
                <a:latin typeface="Arial" charset="0"/>
                <a:cs typeface="Arial" charset="0"/>
              </a:rPr>
              <a:t>көңіл</a:t>
            </a:r>
            <a:r>
              <a:rPr lang="ru-RU" altLang="ru-RU" sz="2200" dirty="0">
                <a:latin typeface="Arial" charset="0"/>
                <a:cs typeface="Arial" charset="0"/>
              </a:rPr>
              <a:t> </a:t>
            </a:r>
            <a:r>
              <a:rPr lang="ru-RU" altLang="ru-RU" sz="2200" dirty="0" err="1">
                <a:latin typeface="Arial" charset="0"/>
                <a:cs typeface="Arial" charset="0"/>
              </a:rPr>
              <a:t>аударылуда.Соның</a:t>
            </a:r>
            <a:r>
              <a:rPr lang="ru-RU" altLang="ru-RU" sz="2200" dirty="0">
                <a:latin typeface="Arial" charset="0"/>
                <a:cs typeface="Arial" charset="0"/>
              </a:rPr>
              <a:t> </a:t>
            </a:r>
            <a:r>
              <a:rPr lang="ru-RU" altLang="ru-RU" sz="2200" dirty="0" err="1">
                <a:latin typeface="Arial" charset="0"/>
                <a:cs typeface="Arial" charset="0"/>
              </a:rPr>
              <a:t>ішінде</a:t>
            </a:r>
            <a:r>
              <a:rPr lang="ru-RU" altLang="ru-RU" sz="2200" dirty="0">
                <a:latin typeface="Arial" charset="0"/>
                <a:cs typeface="Arial" charset="0"/>
              </a:rPr>
              <a:t>, </a:t>
            </a:r>
            <a:r>
              <a:rPr lang="ru-RU" altLang="ru-RU" sz="2200" dirty="0" err="1">
                <a:latin typeface="Arial" charset="0"/>
                <a:cs typeface="Arial" charset="0"/>
              </a:rPr>
              <a:t>мысалы</a:t>
            </a:r>
            <a:r>
              <a:rPr lang="ru-RU" altLang="ru-RU" sz="2200" dirty="0">
                <a:latin typeface="Arial" charset="0"/>
                <a:cs typeface="Arial" charset="0"/>
              </a:rPr>
              <a:t> </a:t>
            </a:r>
            <a:r>
              <a:rPr lang="ru-RU" altLang="ru-RU" sz="2200" dirty="0" err="1">
                <a:latin typeface="Arial" charset="0"/>
                <a:cs typeface="Arial" charset="0"/>
              </a:rPr>
              <a:t>айта</a:t>
            </a:r>
            <a:r>
              <a:rPr lang="ru-RU" altLang="ru-RU" sz="2200" dirty="0">
                <a:latin typeface="Arial" charset="0"/>
                <a:cs typeface="Arial" charset="0"/>
              </a:rPr>
              <a:t> </a:t>
            </a:r>
            <a:r>
              <a:rPr lang="ru-RU" altLang="ru-RU" sz="2200" dirty="0" err="1">
                <a:latin typeface="Arial" charset="0"/>
                <a:cs typeface="Arial" charset="0"/>
              </a:rPr>
              <a:t>кетсек</a:t>
            </a:r>
            <a:r>
              <a:rPr lang="ru-RU" altLang="ru-RU" sz="2200" dirty="0">
                <a:latin typeface="Arial" charset="0"/>
                <a:cs typeface="Arial" charset="0"/>
              </a:rPr>
              <a:t>: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ru-RU" altLang="ru-RU" sz="2200" b="1" i="1" dirty="0" err="1">
                <a:latin typeface="Arial" charset="0"/>
                <a:cs typeface="Arial" charset="0"/>
              </a:rPr>
              <a:t>Сержанттардың</a:t>
            </a:r>
            <a:r>
              <a:rPr lang="ru-RU" altLang="ru-RU" sz="2200" b="1" i="1" dirty="0">
                <a:latin typeface="Arial" charset="0"/>
                <a:cs typeface="Arial" charset="0"/>
              </a:rPr>
              <a:t> </a:t>
            </a:r>
            <a:r>
              <a:rPr lang="ru-RU" altLang="ru-RU" sz="2200" b="1" i="1" dirty="0" err="1">
                <a:latin typeface="Arial" charset="0"/>
                <a:cs typeface="Arial" charset="0"/>
              </a:rPr>
              <a:t>көбісінің</a:t>
            </a:r>
            <a:r>
              <a:rPr lang="ru-RU" altLang="ru-RU" sz="2200" b="1" i="1" dirty="0">
                <a:latin typeface="Arial" charset="0"/>
                <a:cs typeface="Arial" charset="0"/>
              </a:rPr>
              <a:t> </a:t>
            </a:r>
            <a:r>
              <a:rPr lang="ru-RU" altLang="ru-RU" sz="2200" b="1" i="1" dirty="0" err="1">
                <a:latin typeface="Arial" charset="0"/>
                <a:cs typeface="Arial" charset="0"/>
              </a:rPr>
              <a:t>арманы</a:t>
            </a:r>
            <a:r>
              <a:rPr lang="ru-RU" altLang="ru-RU" sz="2200" b="1" i="1" dirty="0">
                <a:latin typeface="Arial" charset="0"/>
                <a:cs typeface="Arial" charset="0"/>
              </a:rPr>
              <a:t> </a:t>
            </a:r>
            <a:r>
              <a:rPr lang="ru-RU" altLang="ru-RU" sz="2200" b="1" i="1" dirty="0" err="1">
                <a:latin typeface="Arial" charset="0"/>
                <a:cs typeface="Arial" charset="0"/>
              </a:rPr>
              <a:t>ол</a:t>
            </a:r>
            <a:r>
              <a:rPr lang="ru-RU" altLang="ru-RU" sz="2200" b="1" i="1" dirty="0">
                <a:latin typeface="Arial" charset="0"/>
                <a:cs typeface="Arial" charset="0"/>
              </a:rPr>
              <a:t> АҚШ </a:t>
            </a:r>
            <a:r>
              <a:rPr lang="ru-RU" altLang="ru-RU" sz="2200" b="1" i="1" dirty="0" err="1">
                <a:latin typeface="Arial" charset="0"/>
                <a:cs typeface="Arial" charset="0"/>
              </a:rPr>
              <a:t>мемлекетіндегі</a:t>
            </a:r>
            <a:r>
              <a:rPr lang="ru-RU" altLang="ru-RU" sz="2200" b="1" i="1" dirty="0">
                <a:latin typeface="Arial" charset="0"/>
                <a:cs typeface="Arial" charset="0"/>
              </a:rPr>
              <a:t> Сан- </a:t>
            </a:r>
            <a:r>
              <a:rPr lang="ru-RU" altLang="ru-RU" sz="2200" b="1" i="1" dirty="0" err="1">
                <a:latin typeface="Arial" charset="0"/>
                <a:cs typeface="Arial" charset="0"/>
              </a:rPr>
              <a:t>Антониа</a:t>
            </a:r>
            <a:r>
              <a:rPr lang="ru-RU" altLang="ru-RU" sz="2200" b="1" i="1" dirty="0">
                <a:latin typeface="Arial" charset="0"/>
                <a:cs typeface="Arial" charset="0"/>
              </a:rPr>
              <a:t> </a:t>
            </a:r>
            <a:r>
              <a:rPr lang="ru-RU" altLang="ru-RU" sz="2200" b="1" i="1" dirty="0" err="1">
                <a:latin typeface="Arial" charset="0"/>
                <a:cs typeface="Arial" charset="0"/>
              </a:rPr>
              <a:t>штатындағы</a:t>
            </a:r>
            <a:r>
              <a:rPr lang="ru-RU" altLang="ru-RU" sz="2200" b="1" i="1" dirty="0">
                <a:latin typeface="Arial" charset="0"/>
                <a:cs typeface="Arial" charset="0"/>
              </a:rPr>
              <a:t> </a:t>
            </a:r>
            <a:r>
              <a:rPr lang="en-US" altLang="ru-RU" sz="2200" b="1" i="1" dirty="0">
                <a:latin typeface="Arial" charset="0"/>
                <a:cs typeface="Arial" charset="0"/>
              </a:rPr>
              <a:t>SERJANT-MAJOR</a:t>
            </a:r>
            <a:r>
              <a:rPr lang="kk-KZ" altLang="ru-RU" sz="2200" b="1" i="1" dirty="0">
                <a:latin typeface="Arial" charset="0"/>
                <a:cs typeface="Arial" charset="0"/>
              </a:rPr>
              <a:t> академиясына оқуға түсу.</a:t>
            </a:r>
            <a:endParaRPr lang="ru-RU" altLang="ru-RU" sz="1800" b="1" i="1" dirty="0">
              <a:latin typeface="Arial" charset="0"/>
              <a:cs typeface="Arial" charset="0"/>
            </a:endParaRPr>
          </a:p>
        </p:txBody>
      </p:sp>
      <p:sp>
        <p:nvSpPr>
          <p:cNvPr id="2054" name="Oval 6"/>
          <p:cNvSpPr>
            <a:spLocks noChangeArrowheads="1"/>
          </p:cNvSpPr>
          <p:nvPr/>
        </p:nvSpPr>
        <p:spPr bwMode="auto">
          <a:xfrm>
            <a:off x="8745538" y="6421438"/>
            <a:ext cx="360362" cy="360362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altLang="ru-RU" sz="1600" dirty="0">
                <a:latin typeface="Times New Roman Cyr" pitchFamily="18" charset="0"/>
              </a:rPr>
              <a:t>7</a:t>
            </a:r>
            <a:endParaRPr lang="ru-RU" altLang="ru-RU" sz="1600" dirty="0">
              <a:solidFill>
                <a:schemeClr val="tx1"/>
              </a:solidFill>
              <a:latin typeface="Times New Roman Cyr" pitchFamily="18" charset="0"/>
            </a:endParaRPr>
          </a:p>
        </p:txBody>
      </p:sp>
      <p:graphicFrame>
        <p:nvGraphicFramePr>
          <p:cNvPr id="2051" name="Object 18"/>
          <p:cNvGraphicFramePr>
            <a:graphicFrameLocks noChangeAspect="1"/>
          </p:cNvGraphicFramePr>
          <p:nvPr/>
        </p:nvGraphicFramePr>
        <p:xfrm>
          <a:off x="8001000" y="285750"/>
          <a:ext cx="788988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8" name="CorelDRAW" r:id="rId3" imgW="8522208" imgH="11567160" progId="CorelDraw.Graphic.13">
                  <p:embed/>
                </p:oleObj>
              </mc:Choice>
              <mc:Fallback>
                <p:oleObj name="CorelDRAW" r:id="rId3" imgW="8522208" imgH="11567160" progId="CorelDraw.Graphic.1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285750"/>
                        <a:ext cx="788988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4" descr="Символика ВСР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5425" y="209550"/>
            <a:ext cx="91757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Box 12"/>
          <p:cNvSpPr txBox="1">
            <a:spLocks noChangeArrowheads="1"/>
          </p:cNvSpPr>
          <p:nvPr/>
        </p:nvSpPr>
        <p:spPr bwMode="auto">
          <a:xfrm>
            <a:off x="1214438" y="357188"/>
            <a:ext cx="67865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kk-KZ" altLang="ru-RU" sz="2400" u="sng" dirty="0">
                <a:solidFill>
                  <a:srgbClr val="0000FF"/>
                </a:solidFill>
                <a:cs typeface="Arial" charset="0"/>
              </a:rPr>
              <a:t>СЕРЖАНТТАР КОРПУСЫ – АРМИЯНЫҢ ТІРЕГІ</a:t>
            </a:r>
          </a:p>
        </p:txBody>
      </p:sp>
      <p:sp>
        <p:nvSpPr>
          <p:cNvPr id="3077" name="Oval 6"/>
          <p:cNvSpPr>
            <a:spLocks noChangeArrowheads="1"/>
          </p:cNvSpPr>
          <p:nvPr/>
        </p:nvSpPr>
        <p:spPr bwMode="auto">
          <a:xfrm>
            <a:off x="8745538" y="6421438"/>
            <a:ext cx="360362" cy="360362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altLang="ru-RU" sz="1600" dirty="0">
                <a:solidFill>
                  <a:schemeClr val="tx1"/>
                </a:solidFill>
                <a:cs typeface="Arial" charset="0"/>
              </a:rPr>
              <a:t>8</a:t>
            </a:r>
          </a:p>
        </p:txBody>
      </p:sp>
      <p:graphicFrame>
        <p:nvGraphicFramePr>
          <p:cNvPr id="3075" name="Object 18"/>
          <p:cNvGraphicFramePr>
            <a:graphicFrameLocks noChangeAspect="1"/>
          </p:cNvGraphicFramePr>
          <p:nvPr/>
        </p:nvGraphicFramePr>
        <p:xfrm>
          <a:off x="8001000" y="285750"/>
          <a:ext cx="788988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" name="CorelDRAW" r:id="rId3" imgW="8522208" imgH="11567160" progId="CorelDraw.Graphic.13">
                  <p:embed/>
                </p:oleObj>
              </mc:Choice>
              <mc:Fallback>
                <p:oleObj name="CorelDRAW" r:id="rId3" imgW="8522208" imgH="11567160" progId="CorelDraw.Graphic.1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285750"/>
                        <a:ext cx="788988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TextBox 19"/>
          <p:cNvSpPr txBox="1">
            <a:spLocks noChangeArrowheads="1"/>
          </p:cNvSpPr>
          <p:nvPr/>
        </p:nvSpPr>
        <p:spPr bwMode="auto">
          <a:xfrm>
            <a:off x="285750" y="4254500"/>
            <a:ext cx="85725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kk-KZ" sz="2400" dirty="0">
                <a:solidFill>
                  <a:schemeClr val="tx1"/>
                </a:solidFill>
              </a:rPr>
              <a:t>	Әлемнің барлық армиясында жеңіс сержанттардың күшімен келген.</a:t>
            </a:r>
            <a:endParaRPr lang="kk-KZ" sz="2400" b="0" dirty="0">
              <a:solidFill>
                <a:schemeClr val="tx1"/>
              </a:solidFill>
            </a:endParaRPr>
          </a:p>
          <a:p>
            <a:pPr algn="just"/>
            <a:r>
              <a:rPr lang="kk-KZ" sz="2400" dirty="0">
                <a:solidFill>
                  <a:schemeClr val="tx1"/>
                </a:solidFill>
              </a:rPr>
              <a:t>	Сержант – ұрыс алаңында сарбазға жол көрсететін, артынан ертетін тұлға.</a:t>
            </a:r>
            <a:endParaRPr lang="en-US" sz="2400" b="0" dirty="0">
              <a:solidFill>
                <a:schemeClr val="tx1"/>
              </a:solidFill>
            </a:endParaRPr>
          </a:p>
          <a:p>
            <a:pPr algn="just"/>
            <a:r>
              <a:rPr lang="kk-KZ" sz="2400" dirty="0">
                <a:solidFill>
                  <a:schemeClr val="tx1"/>
                </a:solidFill>
              </a:rPr>
              <a:t>	Сержант – сарбазға ең жақын қолбасшы, ал офицерге сенімді тірек.</a:t>
            </a:r>
            <a:endParaRPr lang="ru-RU" sz="2400" b="0" dirty="0">
              <a:solidFill>
                <a:schemeClr val="tx1"/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0" y="1000125"/>
            <a:ext cx="6215063" cy="3214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14" descr="Символика ВСРК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5425" y="209550"/>
            <a:ext cx="91757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Oval 6"/>
          <p:cNvSpPr>
            <a:spLocks noChangeArrowheads="1"/>
          </p:cNvSpPr>
          <p:nvPr/>
        </p:nvSpPr>
        <p:spPr bwMode="auto">
          <a:xfrm>
            <a:off x="8745538" y="6421438"/>
            <a:ext cx="360362" cy="360362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kk-KZ" altLang="ru-RU" sz="1600" dirty="0">
                <a:latin typeface="Times New Roman Cyr" pitchFamily="18" charset="0"/>
              </a:rPr>
              <a:t>9</a:t>
            </a:r>
            <a:endParaRPr lang="ru-RU" altLang="ru-RU" sz="1600" dirty="0">
              <a:solidFill>
                <a:schemeClr val="tx1"/>
              </a:solidFill>
              <a:latin typeface="Times New Roman Cyr" pitchFamily="18" charset="0"/>
            </a:endParaRPr>
          </a:p>
        </p:txBody>
      </p:sp>
      <p:graphicFrame>
        <p:nvGraphicFramePr>
          <p:cNvPr id="9218" name="Object 18"/>
          <p:cNvGraphicFramePr>
            <a:graphicFrameLocks noChangeAspect="1"/>
          </p:cNvGraphicFramePr>
          <p:nvPr/>
        </p:nvGraphicFramePr>
        <p:xfrm>
          <a:off x="8286750" y="234950"/>
          <a:ext cx="642938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7" name="CorelDRAW" r:id="rId3" imgW="8522208" imgH="11567160" progId="">
                  <p:embed/>
                </p:oleObj>
              </mc:Choice>
              <mc:Fallback>
                <p:oleObj name="CorelDRAW" r:id="rId3" imgW="8522208" imgH="115671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0" y="234950"/>
                        <a:ext cx="642938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714480" y="214290"/>
            <a:ext cx="6048452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kk-KZ" altLang="ru-RU" sz="2400" dirty="0">
                <a:solidFill>
                  <a:srgbClr val="0000FF"/>
                </a:solidFill>
                <a:cs typeface="Arial" charset="0"/>
              </a:rPr>
              <a:t>Сержант – сарбаздың тірегі, </a:t>
            </a:r>
          </a:p>
          <a:p>
            <a:pPr algn="ctr" eaLnBrk="1" hangingPunct="1">
              <a:defRPr/>
            </a:pPr>
            <a:r>
              <a:rPr lang="kk-KZ" altLang="ru-RU" sz="2400" dirty="0">
                <a:solidFill>
                  <a:srgbClr val="0000FF"/>
                </a:solidFill>
                <a:cs typeface="Arial" charset="0"/>
              </a:rPr>
              <a:t>Армияның жүрегі</a:t>
            </a:r>
            <a:endParaRPr lang="ru-RU" altLang="ru-RU" sz="1600" dirty="0">
              <a:solidFill>
                <a:srgbClr val="0000FF"/>
              </a:solidFill>
              <a:cs typeface="Arial" charset="0"/>
            </a:endParaRPr>
          </a:p>
        </p:txBody>
      </p:sp>
      <p:pic>
        <p:nvPicPr>
          <p:cNvPr id="9228" name="Picture 12" descr="D:\Шишкин\КОНКУРС\2014\VI Всеармейский конкурс\ФОТО\Изображение 19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4784416"/>
            <a:ext cx="2692397" cy="1787856"/>
          </a:xfrm>
          <a:prstGeom prst="round2DiagRect">
            <a:avLst/>
          </a:prstGeom>
          <a:noFill/>
        </p:spPr>
      </p:pic>
      <p:pic>
        <p:nvPicPr>
          <p:cNvPr id="9229" name="Picture 13" descr="D:\Шишкин\КОНКУРС\2013\Отар\фото\DSCF47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786322"/>
            <a:ext cx="2400000" cy="1800000"/>
          </a:xfrm>
          <a:prstGeom prst="round2DiagRect">
            <a:avLst/>
          </a:prstGeom>
          <a:noFill/>
        </p:spPr>
      </p:pic>
      <p:pic>
        <p:nvPicPr>
          <p:cNvPr id="9231" name="Picture 15" descr="D:\Шишкин\КОНКУРС\2013\Отар\фото\DSCF546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4772272"/>
            <a:ext cx="2400000" cy="1800000"/>
          </a:xfrm>
          <a:prstGeom prst="round2DiagRect">
            <a:avLst/>
          </a:prstGeom>
          <a:noFill/>
        </p:spPr>
      </p:pic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500063" y="1204913"/>
            <a:ext cx="8286750" cy="293846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indent="358775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kk-KZ" altLang="ru-RU" sz="2000" b="0" dirty="0">
                <a:solidFill>
                  <a:schemeClr val="tx1"/>
                </a:solidFill>
                <a:cs typeface="Times New Roman" pitchFamily="18" charset="0"/>
              </a:rPr>
              <a:t>Әр сержанттың күші – бүкіл бөлімшенің күші </a:t>
            </a:r>
            <a:endParaRPr lang="en-US" altLang="ru-RU" sz="2000" b="0" dirty="0">
              <a:solidFill>
                <a:schemeClr val="tx1"/>
              </a:solidFill>
              <a:cs typeface="Times New Roman" pitchFamily="18" charset="0"/>
            </a:endParaRPr>
          </a:p>
          <a:p>
            <a:pPr indent="358775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kk-KZ" altLang="ru-RU" sz="2000" b="0" dirty="0">
                <a:solidFill>
                  <a:schemeClr val="tx1"/>
                </a:solidFill>
                <a:cs typeface="Times New Roman" pitchFamily="18" charset="0"/>
              </a:rPr>
              <a:t>Сержант мықты болса – Армия мықты</a:t>
            </a:r>
            <a:endParaRPr lang="en-US" altLang="ru-RU" sz="2000" b="0" dirty="0">
              <a:solidFill>
                <a:schemeClr val="tx1"/>
              </a:solidFill>
              <a:cs typeface="Times New Roman" pitchFamily="18" charset="0"/>
            </a:endParaRPr>
          </a:p>
          <a:p>
            <a:pPr indent="358775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kk-KZ" altLang="ru-RU" sz="2000" b="0" dirty="0">
                <a:solidFill>
                  <a:schemeClr val="tx1"/>
                </a:solidFill>
                <a:cs typeface="Times New Roman" pitchFamily="18" charset="0"/>
              </a:rPr>
              <a:t>Сержант – Елі мен жерін қорғаудағы басты тұлға</a:t>
            </a:r>
            <a:endParaRPr lang="en-US" altLang="ru-RU" sz="2000" b="0" dirty="0">
              <a:solidFill>
                <a:schemeClr val="tx1"/>
              </a:solidFill>
              <a:cs typeface="Times New Roman" pitchFamily="18" charset="0"/>
            </a:endParaRPr>
          </a:p>
          <a:p>
            <a:pPr indent="358775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kk-KZ" altLang="ru-RU" sz="2000" b="0" dirty="0">
                <a:solidFill>
                  <a:schemeClr val="tx1"/>
                </a:solidFill>
                <a:cs typeface="Times New Roman" pitchFamily="18" charset="0"/>
              </a:rPr>
              <a:t>Сержантсыз тәртіп жоқ, тәртіпсіз жеңіс жоқ </a:t>
            </a:r>
            <a:endParaRPr lang="en-US" altLang="ru-RU" sz="2000" b="0" dirty="0">
              <a:solidFill>
                <a:schemeClr val="tx1"/>
              </a:solidFill>
              <a:cs typeface="Times New Roman" pitchFamily="18" charset="0"/>
            </a:endParaRPr>
          </a:p>
          <a:p>
            <a:pPr indent="358775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kk-KZ" altLang="ru-RU" sz="2000" b="0" dirty="0">
                <a:solidFill>
                  <a:schemeClr val="tx1"/>
                </a:solidFill>
                <a:cs typeface="Times New Roman" pitchFamily="18" charset="0"/>
              </a:rPr>
              <a:t>Мықты сержант – Мықты </a:t>
            </a:r>
            <a:r>
              <a:rPr lang="kk-KZ" altLang="ru-RU" sz="2000" dirty="0">
                <a:cs typeface="Times New Roman" pitchFamily="18" charset="0"/>
              </a:rPr>
              <a:t>О</a:t>
            </a:r>
            <a:r>
              <a:rPr lang="kk-KZ" altLang="ru-RU" sz="2000" b="0" dirty="0">
                <a:solidFill>
                  <a:schemeClr val="tx1"/>
                </a:solidFill>
                <a:cs typeface="Times New Roman" pitchFamily="18" charset="0"/>
              </a:rPr>
              <a:t>тан!</a:t>
            </a:r>
          </a:p>
        </p:txBody>
      </p:sp>
      <p:pic>
        <p:nvPicPr>
          <p:cNvPr id="9227" name="Picture 11" descr="D:\Шишкин\КОНКУРС\2014\VI Всеармейский конкурс\ФОТО\KMS_7330.JPG"/>
          <p:cNvPicPr>
            <a:picLocks noChangeAspect="1" noChangeArrowheads="1"/>
          </p:cNvPicPr>
          <p:nvPr/>
        </p:nvPicPr>
        <p:blipFill>
          <a:blip r:embed="rId8" cstate="print"/>
          <a:srcRect t="23813" r="25916" b="781"/>
          <a:stretch>
            <a:fillRect/>
          </a:stretch>
        </p:blipFill>
        <p:spPr bwMode="auto">
          <a:xfrm>
            <a:off x="2143108" y="4141474"/>
            <a:ext cx="2000264" cy="1357322"/>
          </a:xfrm>
          <a:prstGeom prst="round2DiagRect">
            <a:avLst/>
          </a:prstGeom>
          <a:noFill/>
        </p:spPr>
      </p:pic>
      <p:pic>
        <p:nvPicPr>
          <p:cNvPr id="9" name="Picture 10" descr="D:\Шишкин\КОНКУРС\2014\VI Всеармейский конкурс\ФОТО\IMG_328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29190" y="4143380"/>
            <a:ext cx="2035983" cy="1357322"/>
          </a:xfrm>
          <a:prstGeom prst="round2DiagRect">
            <a:avLst/>
          </a:prstGeom>
          <a:noFill/>
        </p:spPr>
      </p:pic>
      <p:pic>
        <p:nvPicPr>
          <p:cNvPr id="12" name="Picture 14" descr="Символика ВСРК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5425" y="209550"/>
            <a:ext cx="91757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40313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420</Words>
  <Application>Microsoft Office PowerPoint</Application>
  <PresentationFormat>Экран (4:3)</PresentationFormat>
  <Paragraphs>78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Times New Roman Cyr</vt:lpstr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Мансаптық өсу мүмкіндігі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Е.Т. Касымов</dc:creator>
  <cp:lastModifiedBy>Admin</cp:lastModifiedBy>
  <cp:revision>49</cp:revision>
  <cp:lastPrinted>2025-11-21T07:23:23Z</cp:lastPrinted>
  <dcterms:created xsi:type="dcterms:W3CDTF">2018-06-14T09:02:36Z</dcterms:created>
  <dcterms:modified xsi:type="dcterms:W3CDTF">2025-11-21T07:34:32Z</dcterms:modified>
</cp:coreProperties>
</file>