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906000" cy="6858000" type="A4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000" b="1" kern="1200">
        <a:solidFill>
          <a:srgbClr val="00EBE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66"/>
    <a:srgbClr val="FF6600"/>
    <a:srgbClr val="0000FF"/>
    <a:srgbClr val="08E8E8"/>
    <a:srgbClr val="38CC24"/>
    <a:srgbClr val="D9DDDF"/>
    <a:srgbClr val="CEDFEA"/>
    <a:srgbClr val="FFC9C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4" autoAdjust="0"/>
    <p:restoredTop sz="99821" autoAdjust="0"/>
  </p:normalViewPr>
  <p:slideViewPr>
    <p:cSldViewPr>
      <p:cViewPr>
        <p:scale>
          <a:sx n="66" d="100"/>
          <a:sy n="66" d="100"/>
        </p:scale>
        <p:origin x="-2712" y="-11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defTabSz="92075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57C3624-4491-487E-8EC9-78A1842C4B61}" type="datetimeFigureOut">
              <a:rPr lang="ru-RU"/>
              <a:pPr>
                <a:defRPr/>
              </a:pPr>
              <a:t>09.01.2025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686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defTabSz="92075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/>
            </a:lvl1pPr>
          </a:lstStyle>
          <a:p>
            <a:fld id="{CCEE4E4C-0856-41AF-B626-DEBC92BD4A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370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A34CE-4322-4C76-A2AA-984D98C979D3}" type="slidenum">
              <a:rPr lang="ru-RU" altLang="ru-RU" smtClean="0">
                <a:solidFill>
                  <a:schemeClr val="tx1"/>
                </a:solidFill>
                <a:cs typeface="Arial" charset="0"/>
              </a:rPr>
              <a:pPr/>
              <a:t>2</a:t>
            </a:fld>
            <a:endParaRPr lang="ru-RU" altLang="ru-RU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8C9F6-80EF-4AE2-BDBE-62ED678BEB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2775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4B8B0-628C-4570-8552-9598374A71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1556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C26E8-F975-4564-9A7E-D2780291EB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8450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E304-2A8C-466F-A9A7-6DEDB3EBA8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771FC-5C4C-4F9B-BFC8-713A2363F6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25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6AF2C-B6EC-41BD-A72C-0E2B501611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9863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71AB9-2FE9-4A07-974F-F638C11243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1767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D06E9-F520-4A66-8749-74B7C3C2C0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0473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D4F4C-8F86-4F58-927E-57B07F2686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9499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48AC4-C951-4D26-AB94-FC93C3699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5389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2E749-4B65-43C2-9F90-F1254D2535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4286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2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FCB64-EF1E-4146-A85A-47F29ACFAF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4101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DF68569-C5F7-45F8-8BCE-F72073DCCE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  <p:sldLayoutId id="214748449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jpeg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00"/>
          <a:stretch>
            <a:fillRect/>
          </a:stretch>
        </p:blipFill>
        <p:spPr bwMode="auto">
          <a:xfrm>
            <a:off x="109538" y="-26988"/>
            <a:ext cx="9667875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83400" y="333375"/>
            <a:ext cx="2633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>
                <a:solidFill>
                  <a:schemeClr val="tx1"/>
                </a:solidFill>
              </a:rPr>
              <a:t>Министерство обороны</a:t>
            </a:r>
          </a:p>
          <a:p>
            <a:pPr eaLnBrk="1" hangingPunct="1"/>
            <a:r>
              <a:rPr lang="en-US" altLang="ru-RU" sz="1600">
                <a:solidFill>
                  <a:schemeClr val="tx1"/>
                </a:solidFill>
              </a:rPr>
              <a:t> </a:t>
            </a:r>
            <a:r>
              <a:rPr lang="ru-RU" altLang="ru-RU" sz="1600" noProof="1">
                <a:solidFill>
                  <a:schemeClr val="tx1"/>
                </a:solidFill>
              </a:rPr>
              <a:t>Республики Казахстан</a:t>
            </a:r>
            <a:endParaRPr lang="ru-RU" altLang="ru-RU" sz="1600">
              <a:solidFill>
                <a:schemeClr val="tx1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65113" y="333375"/>
            <a:ext cx="314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kk-KZ" altLang="ru-RU" sz="1600">
                <a:solidFill>
                  <a:schemeClr val="tx1"/>
                </a:solidFill>
              </a:rPr>
              <a:t>Қазақстан Республикасының</a:t>
            </a:r>
          </a:p>
          <a:p>
            <a:pPr algn="ctr" eaLnBrk="1" hangingPunct="1"/>
            <a:r>
              <a:rPr lang="kk-KZ" altLang="ru-RU" sz="1600">
                <a:solidFill>
                  <a:schemeClr val="tx1"/>
                </a:solidFill>
              </a:rPr>
              <a:t>Қорғаныс министрлігі</a:t>
            </a:r>
            <a:endParaRPr lang="ru-RU" altLang="ru-RU" sz="1600">
              <a:solidFill>
                <a:schemeClr val="tx1"/>
              </a:solidFill>
            </a:endParaRPr>
          </a:p>
        </p:txBody>
      </p:sp>
      <p:sp>
        <p:nvSpPr>
          <p:cNvPr id="3077" name="TextBox 9"/>
          <p:cNvSpPr txBox="1">
            <a:spLocks noChangeArrowheads="1"/>
          </p:cNvSpPr>
          <p:nvPr/>
        </p:nvSpPr>
        <p:spPr bwMode="auto">
          <a:xfrm>
            <a:off x="1528763" y="5078413"/>
            <a:ext cx="6829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ВОЕННЫЙ КОЛЛЕДЖ МИНИСТЕРСТВА </a:t>
            </a:r>
            <a:r>
              <a:rPr lang="ru-RU" sz="2000" b="0" dirty="0">
                <a:solidFill>
                  <a:schemeClr val="tx1"/>
                </a:solidFill>
                <a:cs typeface="Arial" charset="0"/>
              </a:rPr>
              <a:t>ОБОРОНЫ 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0" dirty="0">
                <a:solidFill>
                  <a:schemeClr val="tx1"/>
                </a:solidFill>
                <a:cs typeface="Arial" charset="0"/>
              </a:rPr>
              <a:t>РЕСПУБЛИКИ КАЗАХСТАН ИМЕНИ  Ш.УАЛИХАНОВА</a:t>
            </a:r>
          </a:p>
        </p:txBody>
      </p:sp>
      <p:pic>
        <p:nvPicPr>
          <p:cNvPr id="307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838" y="44450"/>
            <a:ext cx="1230312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1285875" y="-100013"/>
            <a:ext cx="7334250" cy="1325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профессионально-технических дисциплин изучает основные технические дисциплины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2292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702" t="9456" r="6384" b="7476"/>
          <a:stretch/>
        </p:blipFill>
        <p:spPr>
          <a:xfrm>
            <a:off x="422275" y="1481138"/>
            <a:ext cx="3887788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t="6638" b="2223"/>
          <a:stretch/>
        </p:blipFill>
        <p:spPr>
          <a:xfrm>
            <a:off x="5518150" y="4165600"/>
            <a:ext cx="3792538" cy="230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t="8181"/>
          <a:stretch/>
        </p:blipFill>
        <p:spPr>
          <a:xfrm>
            <a:off x="469900" y="4167188"/>
            <a:ext cx="3792538" cy="232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t="8654"/>
          <a:stretch/>
        </p:blipFill>
        <p:spPr>
          <a:xfrm>
            <a:off x="5518150" y="1470025"/>
            <a:ext cx="3792538" cy="2308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920750" y="-187325"/>
            <a:ext cx="8135938" cy="224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вооружения и стрельбы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изучает дисциплины направленные на овладение кадетами знаниями и навыками применения штатного оружия и максимального использования его боевых возможностей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3316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700" y="1736725"/>
            <a:ext cx="3240088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8563" y="1752600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8088" y="4284663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28022" t="34964" r="39267" b="32258"/>
          <a:stretch/>
        </p:blipFill>
        <p:spPr>
          <a:xfrm>
            <a:off x="5592763" y="4283075"/>
            <a:ext cx="3233737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1065213" y="-90488"/>
            <a:ext cx="7775575" cy="163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физической подготовки и спорта изучает дисциплины направленные на обеспечение физической готовности военнослужащих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8" name="Picture 4" descr="G:\123\DSCF2348.JPG"/>
          <p:cNvPicPr>
            <a:picLocks noChangeAspect="1" noChangeArrowheads="1"/>
          </p:cNvPicPr>
          <p:nvPr/>
        </p:nvPicPr>
        <p:blipFill rotWithShape="1">
          <a:blip r:embed="rId2" cstate="print"/>
          <a:srcRect t="-1" b="4494"/>
          <a:stretch/>
        </p:blipFill>
        <p:spPr bwMode="auto">
          <a:xfrm>
            <a:off x="923925" y="4027488"/>
            <a:ext cx="3021013" cy="2163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92" name="Picture 8" descr="G:\123\DSCF1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75" y="1317625"/>
            <a:ext cx="3003550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4342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423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/>
          <a:srcRect r="7258"/>
          <a:stretch/>
        </p:blipFill>
        <p:spPr>
          <a:xfrm>
            <a:off x="5454650" y="4030663"/>
            <a:ext cx="3005138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/>
          <a:srcRect r="6668"/>
          <a:stretch/>
        </p:blipFill>
        <p:spPr>
          <a:xfrm>
            <a:off x="890588" y="1317625"/>
            <a:ext cx="3024187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896938" y="390525"/>
            <a:ext cx="79565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 курсе обучения кадеты проходят войсковую  стажировку в войсковых частях ВС РК с целью  приобретения и совершенствования практических навыков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5364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t="13585" b="6406"/>
          <a:stretch/>
        </p:blipFill>
        <p:spPr>
          <a:xfrm>
            <a:off x="5602288" y="4437063"/>
            <a:ext cx="3598862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r="1702" b="20322"/>
          <a:stretch/>
        </p:blipFill>
        <p:spPr>
          <a:xfrm>
            <a:off x="750888" y="1900238"/>
            <a:ext cx="3554412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t="8133"/>
          <a:stretch/>
        </p:blipFill>
        <p:spPr>
          <a:xfrm>
            <a:off x="776288" y="4441825"/>
            <a:ext cx="3527425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6546"/>
          <a:stretch/>
        </p:blipFill>
        <p:spPr>
          <a:xfrm>
            <a:off x="5600700" y="1900238"/>
            <a:ext cx="3600450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9" name="TextBox 15"/>
          <p:cNvSpPr txBox="1">
            <a:spLocks noChangeArrowheads="1"/>
          </p:cNvSpPr>
          <p:nvPr/>
        </p:nvSpPr>
        <p:spPr bwMode="auto">
          <a:xfrm>
            <a:off x="4808538" y="64436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497013" y="188913"/>
            <a:ext cx="72548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Завершающим этапом обучения является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Сдача экзаменов итоговой аттестации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6388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4808538" y="64436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6250" y="4087813"/>
            <a:ext cx="3779838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2988" y="4087813"/>
            <a:ext cx="3360737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5688" y="1231900"/>
            <a:ext cx="3360737" cy="252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2" name="Picture 4" descr="G:\2014.06 ГОС экзамены\DSC057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9263" y="1231900"/>
            <a:ext cx="3779837" cy="252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63663" y="1341438"/>
            <a:ext cx="8348662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Квалификации: </a:t>
            </a:r>
          </a:p>
          <a:p>
            <a:pPr algn="just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Младший специалист военного управления (менеджер) </a:t>
            </a:r>
          </a:p>
          <a:p>
            <a:pPr algn="just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СПЕЦИАЛИСТ 3 класса </a:t>
            </a:r>
          </a:p>
          <a:p>
            <a:pPr algn="just"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водителя </a:t>
            </a: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«В», «С</a:t>
            </a: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Водитель боевой машины пехоты 3 класса</a:t>
            </a:r>
            <a:endParaRPr lang="ru-RU" sz="16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63663" y="188913"/>
            <a:ext cx="725646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окончании обучения в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ВОЕННОМ КОЛЛЕДЖЕ выпускники </a:t>
            </a: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диплом по специальности: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«менеджмент младшего звена в военном деле»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7413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4665663" y="644366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0338" y="3641725"/>
            <a:ext cx="4321175" cy="2881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18742" t="11837" r="7166" b="14018"/>
          <a:stretch/>
        </p:blipFill>
        <p:spPr>
          <a:xfrm>
            <a:off x="276225" y="2692415"/>
            <a:ext cx="4316413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130300" y="188913"/>
            <a:ext cx="76454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2009 года на базе Кадетского корпуса МО РК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организована курсовая подготовка  сержантского состава в звене взвод-рота</a:t>
            </a:r>
          </a:p>
        </p:txBody>
      </p:sp>
      <p:pic>
        <p:nvPicPr>
          <p:cNvPr id="9227" name="Picture 11" descr="D:\IMG_5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2033588"/>
            <a:ext cx="3357562" cy="2043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8437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14"/>
          <p:cNvSpPr txBox="1">
            <a:spLocks noChangeArrowheads="1"/>
          </p:cNvSpPr>
          <p:nvPr/>
        </p:nvSpPr>
        <p:spPr bwMode="auto">
          <a:xfrm>
            <a:off x="4665663" y="644366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t="13315"/>
          <a:stretch/>
        </p:blipFill>
        <p:spPr>
          <a:xfrm>
            <a:off x="4792663" y="1916113"/>
            <a:ext cx="3322637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/>
          <a:srcRect b="11278"/>
          <a:stretch/>
        </p:blipFill>
        <p:spPr>
          <a:xfrm>
            <a:off x="1130300" y="4292600"/>
            <a:ext cx="3246438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/>
          <a:srcRect t="12201"/>
          <a:stretch/>
        </p:blipFill>
        <p:spPr>
          <a:xfrm>
            <a:off x="5380038" y="4237038"/>
            <a:ext cx="3279775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2" name="Text Box 2"/>
          <p:cNvSpPr txBox="1">
            <a:spLocks noChangeArrowheads="1"/>
          </p:cNvSpPr>
          <p:nvPr/>
        </p:nvSpPr>
        <p:spPr bwMode="auto">
          <a:xfrm>
            <a:off x="273050" y="1268413"/>
            <a:ext cx="92043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0" dirty="0">
                <a:solidFill>
                  <a:schemeClr val="tx1"/>
                </a:solidFill>
                <a:cs typeface="Arial" charset="0"/>
              </a:rPr>
              <a:t>В настоящее время сержанты из различных родов войск  проходят курсы повышения квалификации в стенах </a:t>
            </a:r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Военного колледжа</a:t>
            </a:r>
            <a:endParaRPr lang="ru-RU" sz="1800" b="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595678" y="2781300"/>
            <a:ext cx="2728912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Учебный центр 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Военного колледжа МО </a:t>
            </a: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РК «</a:t>
            </a:r>
            <a:r>
              <a:rPr lang="ru-RU" sz="2400" b="0" dirty="0" err="1">
                <a:solidFill>
                  <a:schemeClr val="tx1"/>
                </a:solidFill>
                <a:cs typeface="Arial" charset="0"/>
              </a:rPr>
              <a:t>Амандык</a:t>
            </a: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9460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4"/>
          <p:cNvSpPr txBox="1">
            <a:spLocks noChangeArrowheads="1"/>
          </p:cNvSpPr>
          <p:nvPr/>
        </p:nvSpPr>
        <p:spPr bwMode="auto">
          <a:xfrm>
            <a:off x="4665663" y="644366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16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t="5081"/>
          <a:stretch/>
        </p:blipFill>
        <p:spPr>
          <a:xfrm>
            <a:off x="6407150" y="2501900"/>
            <a:ext cx="3240088" cy="205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b="6662"/>
          <a:stretch/>
        </p:blipFill>
        <p:spPr>
          <a:xfrm>
            <a:off x="244475" y="2498725"/>
            <a:ext cx="3240088" cy="201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t="12067" b="5761"/>
          <a:stretch/>
        </p:blipFill>
        <p:spPr>
          <a:xfrm>
            <a:off x="1187450" y="338138"/>
            <a:ext cx="3260725" cy="2011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t="17573"/>
          <a:stretch/>
        </p:blipFill>
        <p:spPr>
          <a:xfrm>
            <a:off x="5148263" y="288925"/>
            <a:ext cx="3262312" cy="201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t="5143"/>
          <a:stretch/>
        </p:blipFill>
        <p:spPr>
          <a:xfrm>
            <a:off x="1281113" y="4692650"/>
            <a:ext cx="3240087" cy="204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E:\ \IMG_8603.JPG"/>
          <p:cNvPicPr>
            <a:picLocks noChangeAspect="1" noChangeArrowheads="1"/>
          </p:cNvPicPr>
          <p:nvPr/>
        </p:nvPicPr>
        <p:blipFill>
          <a:blip r:embed="rId9" cstate="print"/>
          <a:srcRect b="6666"/>
          <a:stretch>
            <a:fillRect/>
          </a:stretch>
        </p:blipFill>
        <p:spPr bwMode="auto">
          <a:xfrm>
            <a:off x="5264150" y="4714875"/>
            <a:ext cx="3214688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925763" y="3051175"/>
            <a:ext cx="4054475" cy="831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0">
                <a:solidFill>
                  <a:schemeClr val="tx1"/>
                </a:solidFill>
              </a:rPr>
              <a:t>Международное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0">
                <a:solidFill>
                  <a:schemeClr val="tx1"/>
                </a:solidFill>
              </a:rPr>
              <a:t>Военное сотрудничество</a:t>
            </a:r>
          </a:p>
        </p:txBody>
      </p:sp>
      <p:pic>
        <p:nvPicPr>
          <p:cNvPr id="2048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984" t="8259" r="6981" b="5024"/>
          <a:stretch/>
        </p:blipFill>
        <p:spPr bwMode="auto">
          <a:xfrm>
            <a:off x="704850" y="1268413"/>
            <a:ext cx="2447925" cy="1512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292350" y="6165850"/>
            <a:ext cx="2373313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Курсы инструкторов по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боевой подготовки 2016 год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860425" y="2892425"/>
            <a:ext cx="2151063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Визит делегации ВС США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Сентябрь 2007 год </a:t>
            </a:r>
          </a:p>
        </p:txBody>
      </p:sp>
      <p:pic>
        <p:nvPicPr>
          <p:cNvPr id="20486" name="Рисунок 2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t="7990" r="6001" b="8001"/>
          <a:stretch/>
        </p:blipFill>
        <p:spPr>
          <a:xfrm>
            <a:off x="2408238" y="4508500"/>
            <a:ext cx="2257425" cy="1512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0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14258" r="5877"/>
          <a:stretch/>
        </p:blipFill>
        <p:spPr bwMode="auto">
          <a:xfrm>
            <a:off x="3659188" y="765175"/>
            <a:ext cx="2446337" cy="136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008313" y="2139950"/>
            <a:ext cx="3979862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брифинга с сержантским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составом в ходе совместной работы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представителями ВС США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май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2008 год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6843713" y="2863850"/>
            <a:ext cx="270986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Визит делегации Кадетского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Корпуса в США декабрь 2011 год</a:t>
            </a:r>
          </a:p>
        </p:txBody>
      </p:sp>
      <p:pic>
        <p:nvPicPr>
          <p:cNvPr id="25" name="Picture 18" descr="Пэтон Холл"/>
          <p:cNvPicPr>
            <a:picLocks noChangeAspect="1" noChangeArrowheads="1"/>
          </p:cNvPicPr>
          <p:nvPr/>
        </p:nvPicPr>
        <p:blipFill rotWithShape="1">
          <a:blip r:embed="rId7" cstate="print"/>
          <a:srcRect l="3559" r="1" b="9022"/>
          <a:stretch/>
        </p:blipFill>
        <p:spPr bwMode="auto">
          <a:xfrm>
            <a:off x="6937375" y="1262063"/>
            <a:ext cx="2479675" cy="1452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407275" y="5126038"/>
            <a:ext cx="25146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Совместная работа с сержантами ВС США 2014 год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/>
          <a:srcRect l="1690" r="2891"/>
          <a:stretch/>
        </p:blipFill>
        <p:spPr>
          <a:xfrm>
            <a:off x="7400925" y="3573463"/>
            <a:ext cx="2376488" cy="1450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/>
          <a:srcRect l="2212" r="-1" b="5290"/>
          <a:stretch/>
        </p:blipFill>
        <p:spPr>
          <a:xfrm>
            <a:off x="4881563" y="4486275"/>
            <a:ext cx="2374900" cy="1535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705350" y="6165850"/>
            <a:ext cx="26241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Симпозиум высшего сержантского состава 2016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/>
          <a:srcRect l="6800" t="7546" r="3157" b="3556"/>
          <a:stretch/>
        </p:blipFill>
        <p:spPr>
          <a:xfrm>
            <a:off x="57150" y="3500438"/>
            <a:ext cx="2232025" cy="1441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0" y="5033963"/>
            <a:ext cx="22923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Знакомство с Начальником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Кадетского корпуса 2017 год</a:t>
            </a: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4521200" y="65246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21508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76536" y="4005064"/>
            <a:ext cx="8567737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Сержант - </a:t>
            </a: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профессиональный младший командир, инструктор, воспитатель и наставник солдат.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76536" y="2348880"/>
            <a:ext cx="8569325" cy="1017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«СЕРЖАНТ - </a:t>
            </a: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лидер солдат, образец для подчиненных, который знает высокие стандарты и способен их превосходить »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4521200" y="65246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 rot="10800000">
            <a:off x="2809860" y="714356"/>
            <a:ext cx="3740150" cy="5170488"/>
          </a:xfrm>
          <a:prstGeom prst="verticalScroll">
            <a:avLst>
              <a:gd name="adj" fmla="val 8292"/>
            </a:avLst>
          </a:prstGeom>
          <a:solidFill>
            <a:srgbClr val="FFFFCC">
              <a:alpha val="8392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058" name="Rectangle 1"/>
          <p:cNvSpPr>
            <a:spLocks noChangeArrowheads="1"/>
          </p:cNvSpPr>
          <p:nvPr/>
        </p:nvSpPr>
        <p:spPr bwMode="auto">
          <a:xfrm>
            <a:off x="3167050" y="1571612"/>
            <a:ext cx="30241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Кадетский корпус создан в соответствии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Указом Президента Республики Казахстан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№ 3049 от 1 июля 1996 года.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подготовки сержантов профессионалов для Вооруженных Сил Республики Казахстан</a:t>
            </a:r>
            <a:endParaRPr lang="ru-RU" sz="1800" b="0" dirty="0">
              <a:ln w="10541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ctr">
              <a:defRPr/>
            </a:pPr>
            <a:endParaRPr lang="ru-RU" altLang="ru-RU" sz="1800" b="0" dirty="0">
              <a:ln w="10541" cmpd="sng">
                <a:noFill/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4103" name="Рисунок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3"/>
          <p:cNvSpPr>
            <a:spLocks noChangeShapeType="1"/>
          </p:cNvSpPr>
          <p:nvPr/>
        </p:nvSpPr>
        <p:spPr bwMode="auto">
          <a:xfrm>
            <a:off x="4108450" y="10128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4108450" y="10128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22533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13"/>
          <p:cNvSpPr txBox="1">
            <a:spLocks noChangeArrowheads="1"/>
          </p:cNvSpPr>
          <p:nvPr/>
        </p:nvSpPr>
        <p:spPr bwMode="auto">
          <a:xfrm>
            <a:off x="200472" y="2636912"/>
            <a:ext cx="9505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 dirty="0">
                <a:solidFill>
                  <a:schemeClr val="tx1"/>
                </a:solidFill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38092" y="3429721"/>
            <a:ext cx="9215502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ВОЕННЫЙ КОЛЛЕДЖ предназначен </a:t>
            </a: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подготовки  профессиональных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Сержантов по специальности </a:t>
            </a:r>
            <a:r>
              <a:rPr lang="en-US" sz="16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0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«МЕНЕДЖМЕНТ МЛАДШЕГО ЗВЕНА В ВОЕННОМ ДЕЛЕ»       </a:t>
            </a:r>
            <a:endParaRPr lang="ru-RU" sz="1600" b="0" cap="all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136576" y="247967"/>
            <a:ext cx="7255915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и функции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988" y="4365625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6963" y="1196975"/>
            <a:ext cx="3240087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425" y="4437063"/>
            <a:ext cx="3240088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425" y="1196975"/>
            <a:ext cx="3240088" cy="216058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5129" name="Рисунок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2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23875" y="5567363"/>
            <a:ext cx="8748713" cy="101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0" dirty="0">
                <a:solidFill>
                  <a:schemeClr val="tx1"/>
                </a:solidFill>
                <a:cs typeface="Arial" charset="0"/>
              </a:rPr>
              <a:t>За </a:t>
            </a:r>
            <a:r>
              <a:rPr lang="en-US" sz="2000" b="0" dirty="0" smtClean="0">
                <a:solidFill>
                  <a:schemeClr val="tx1"/>
                </a:solidFill>
                <a:cs typeface="Arial" charset="0"/>
              </a:rPr>
              <a:t>2</a:t>
            </a:r>
            <a:r>
              <a:rPr lang="kk-KZ" sz="2000" b="0" dirty="0" smtClean="0">
                <a:solidFill>
                  <a:schemeClr val="tx1"/>
                </a:solidFill>
                <a:cs typeface="Arial" charset="0"/>
              </a:rPr>
              <a:t>9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b="0" dirty="0">
                <a:solidFill>
                  <a:schemeClr val="tx1"/>
                </a:solidFill>
                <a:cs typeface="Arial" charset="0"/>
              </a:rPr>
              <a:t>лет 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Военный колледж выпустил </a:t>
            </a:r>
            <a:r>
              <a:rPr lang="ru-RU" sz="2000" b="0" dirty="0">
                <a:solidFill>
                  <a:schemeClr val="tx1"/>
                </a:solidFill>
                <a:cs typeface="Arial" charset="0"/>
              </a:rPr>
              <a:t>более 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4000 </a:t>
            </a:r>
            <a:r>
              <a:rPr lang="ru-RU" sz="2000" b="0" dirty="0">
                <a:solidFill>
                  <a:schemeClr val="tx1"/>
                </a:solidFill>
                <a:cs typeface="Arial" charset="0"/>
              </a:rPr>
              <a:t>сержантов которые в настоящее время проходят службу на должностях от командира отделения до главного сержанта ВС РК</a:t>
            </a:r>
          </a:p>
        </p:txBody>
      </p:sp>
      <p:pic>
        <p:nvPicPr>
          <p:cNvPr id="6148" name="Рисунок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-81906" y="622983"/>
            <a:ext cx="10183614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  1999   году  из стен Кадетского корпуса был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осуществлен первый выпуск сержантов- профессионалов</a:t>
            </a:r>
            <a:r>
              <a:rPr lang="ru-RU" sz="2000" i="1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688" y="1373188"/>
            <a:ext cx="3240087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3775" y="1373188"/>
            <a:ext cx="3240088" cy="215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Picture 5" descr="IMG_7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8163" y="3257550"/>
            <a:ext cx="3278187" cy="2220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Picture 4" descr="1 президент"/>
          <p:cNvPicPr>
            <a:picLocks noChangeAspect="1" noChangeArrowheads="1"/>
          </p:cNvPicPr>
          <p:nvPr/>
        </p:nvPicPr>
        <p:blipFill>
          <a:blip r:embed="rId7" cstate="print"/>
          <a:srcRect l="69258" t="21324" r="5742" b="55102"/>
          <a:stretch>
            <a:fillRect/>
          </a:stretch>
        </p:blipFill>
        <p:spPr bwMode="auto">
          <a:xfrm>
            <a:off x="1443038" y="3279775"/>
            <a:ext cx="3509962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052513" y="3500438"/>
            <a:ext cx="8035925" cy="246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>
                <a:solidFill>
                  <a:schemeClr val="tx1"/>
                </a:solidFill>
                <a:latin typeface="Times New Roman" pitchFamily="18" charset="0"/>
              </a:rPr>
              <a:t> оценка индивидуальных психологических качеств</a:t>
            </a: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>
                <a:solidFill>
                  <a:schemeClr val="tx1"/>
                </a:solidFill>
                <a:latin typeface="Times New Roman" pitchFamily="18" charset="0"/>
              </a:rPr>
              <a:t>выявление уровня физической подготовленности</a:t>
            </a: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>
                <a:solidFill>
                  <a:schemeClr val="tx1"/>
                </a:solidFill>
                <a:latin typeface="Times New Roman" pitchFamily="18" charset="0"/>
              </a:rPr>
              <a:t> медицинское освидетельствование</a:t>
            </a:r>
          </a:p>
          <a:p>
            <a:pPr defTabSz="449263" eaLnBrk="1" hangingPunct="1">
              <a:buClr>
                <a:srgbClr val="000000"/>
              </a:buClr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средний балл аттестата 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9 и 11 </a:t>
            </a:r>
            <a:r>
              <a:rPr lang="ru-RU" altLang="ru-RU" sz="2200" b="0" dirty="0" smtClean="0">
                <a:solidFill>
                  <a:schemeClr val="tx1"/>
                </a:solidFill>
                <a:latin typeface="Times New Roman" pitchFamily="18" charset="0"/>
              </a:rPr>
              <a:t>классов или колледжа не ниже 3.0</a:t>
            </a:r>
            <a:endParaRPr lang="ru-RU" altLang="ru-RU" sz="2200" b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171" name="AutoShape 64"/>
          <p:cNvSpPr>
            <a:spLocks noChangeArrowheads="1"/>
          </p:cNvSpPr>
          <p:nvPr/>
        </p:nvSpPr>
        <p:spPr bwMode="auto">
          <a:xfrm>
            <a:off x="428625" y="3276600"/>
            <a:ext cx="628650" cy="931863"/>
          </a:xfrm>
          <a:prstGeom prst="rightArrow">
            <a:avLst>
              <a:gd name="adj1" fmla="val 50000"/>
              <a:gd name="adj2" fmla="val 22894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7172" name="AutoShape 65"/>
          <p:cNvSpPr>
            <a:spLocks noChangeArrowheads="1"/>
          </p:cNvSpPr>
          <p:nvPr/>
        </p:nvSpPr>
        <p:spPr bwMode="auto">
          <a:xfrm>
            <a:off x="428625" y="3952875"/>
            <a:ext cx="628650" cy="9318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7173" name="AutoShape 66"/>
          <p:cNvSpPr>
            <a:spLocks noChangeArrowheads="1"/>
          </p:cNvSpPr>
          <p:nvPr/>
        </p:nvSpPr>
        <p:spPr bwMode="auto">
          <a:xfrm>
            <a:off x="428625" y="4645025"/>
            <a:ext cx="628650" cy="9318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7174" name="AutoShape 67"/>
          <p:cNvSpPr>
            <a:spLocks noChangeArrowheads="1"/>
          </p:cNvSpPr>
          <p:nvPr/>
        </p:nvSpPr>
        <p:spPr bwMode="auto">
          <a:xfrm>
            <a:off x="428625" y="5321300"/>
            <a:ext cx="628650" cy="9318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9050" algn="ctr">
            <a:noFill/>
            <a:miter lim="800000"/>
            <a:headEnd/>
            <a:tailEnd/>
          </a:ln>
        </p:spPr>
        <p:txBody>
          <a:bodyPr lIns="3600" tIns="3600" rIns="3600" bIns="3600" anchor="ctr">
            <a:spAutoFit/>
          </a:bodyPr>
          <a:lstStyle/>
          <a:p>
            <a:pPr algn="ctr" eaLnBrk="1" hangingPunct="1"/>
            <a:endParaRPr lang="ru-RU" altLang="ru-RU"/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1692275" y="333375"/>
            <a:ext cx="63960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Критерий отбора для поступления в 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КОЛЛЕДЖ мо </a:t>
            </a:r>
            <a:r>
              <a:rPr lang="ru-RU" sz="2000" b="0" cap="all" dirty="0" err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рк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1676400" y="3068638"/>
            <a:ext cx="6396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поступающим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7178" name="Рисунок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180" name="Text Box 2"/>
          <p:cNvSpPr txBox="1">
            <a:spLocks noChangeArrowheads="1"/>
          </p:cNvSpPr>
          <p:nvPr/>
        </p:nvSpPr>
        <p:spPr bwMode="auto">
          <a:xfrm>
            <a:off x="350838" y="1557338"/>
            <a:ext cx="9204325" cy="109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Гражданская молодежь – 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после 11 класса в </a:t>
            </a: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возрасте с 17 до 21 </a:t>
            </a:r>
            <a:r>
              <a:rPr lang="ru-RU" sz="2400" b="0" dirty="0" smtClean="0">
                <a:solidFill>
                  <a:schemeClr val="tx1"/>
                </a:solidFill>
                <a:cs typeface="Arial" charset="0"/>
              </a:rPr>
              <a:t>года, после 9 класса не младше 15 лет.</a:t>
            </a:r>
            <a:endParaRPr lang="ru-RU" sz="2400" b="0" dirty="0">
              <a:solidFill>
                <a:schemeClr val="tx1"/>
              </a:solidFill>
              <a:cs typeface="Arial" charset="0"/>
            </a:endParaRP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Военнослужащие по контракту и срочной службы</a:t>
            </a:r>
            <a:r>
              <a:rPr lang="en-US" sz="2400" b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400" b="0" dirty="0">
                <a:solidFill>
                  <a:schemeClr val="tx1"/>
                </a:solidFill>
                <a:cs typeface="Arial" charset="0"/>
              </a:rPr>
              <a:t>– не старше 23 лет.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WordArt 72"/>
          <p:cNvSpPr>
            <a:spLocks noChangeArrowheads="1" noChangeShapeType="1" noTextEdit="1"/>
          </p:cNvSpPr>
          <p:nvPr/>
        </p:nvSpPr>
        <p:spPr bwMode="auto">
          <a:xfrm>
            <a:off x="952473" y="404664"/>
            <a:ext cx="7858180" cy="116694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910"/>
              </a:avLst>
            </a:prstTxWarp>
          </a:bodyPr>
          <a:lstStyle/>
          <a:p>
            <a:pPr algn="ctr" eaLnBrk="1" hangingPunct="1">
              <a:defRPr/>
            </a:pPr>
            <a:r>
              <a:rPr lang="ru-RU" sz="3600" b="0" i="1" kern="1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обучения в </a:t>
            </a:r>
            <a:r>
              <a:rPr lang="ru-RU" sz="36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ВОЕННОМ КОЛЛЕДЖЕ</a:t>
            </a:r>
            <a:endParaRPr lang="ru-RU" sz="3600" b="0" i="1" kern="1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sz="3600" b="0" i="1" kern="1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рассчитана на срок обучения 1 год 10 месяцев </a:t>
            </a:r>
          </a:p>
          <a:p>
            <a:pPr algn="ctr" eaLnBrk="1" hangingPunct="1">
              <a:defRPr/>
            </a:pPr>
            <a:r>
              <a:rPr lang="ru-RU" sz="3600" b="0" i="1" kern="1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специальности </a:t>
            </a:r>
            <a:r>
              <a:rPr lang="ru-RU" sz="36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«менеджмент младшего звена в военном деле</a:t>
            </a:r>
            <a:r>
              <a:rPr lang="ru-RU" sz="3600" b="0" i="1" kern="1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cs typeface="Arial" panose="020B0604020202020204" pitchFamily="34" charset="0"/>
              </a:rPr>
              <a:t>»</a:t>
            </a:r>
            <a:endParaRPr lang="ru-RU" sz="3600" b="0" i="1" kern="10" cap="all" dirty="0">
              <a:ln w="9000" cmpd="sng">
                <a:noFill/>
                <a:prstDash val="solid"/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881034" y="1785926"/>
            <a:ext cx="8034338" cy="503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Кадеты поступившие после 11 класса </a:t>
            </a:r>
            <a:r>
              <a:rPr lang="ru-RU" sz="2000" b="0" dirty="0">
                <a:solidFill>
                  <a:schemeClr val="tx1"/>
                </a:solidFill>
                <a:cs typeface="Arial" charset="0"/>
              </a:rPr>
              <a:t>принимают военную присягу на 1 </a:t>
            </a:r>
            <a:r>
              <a:rPr lang="ru-RU" sz="2000" b="0" dirty="0" smtClean="0">
                <a:solidFill>
                  <a:schemeClr val="tx1"/>
                </a:solidFill>
                <a:cs typeface="Arial" charset="0"/>
              </a:rPr>
              <a:t>курсе</a:t>
            </a:r>
            <a:endParaRPr lang="ru-RU" sz="20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819150" y="5516563"/>
            <a:ext cx="8034338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000" b="0">
                <a:solidFill>
                  <a:schemeClr val="tx1"/>
                </a:solidFill>
                <a:cs typeface="Arial" charset="0"/>
              </a:rPr>
              <a:t>По окончанию 1-го курса каждый кадет</a:t>
            </a:r>
          </a:p>
          <a:p>
            <a:pPr algn="ctr"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100000"/>
              <a:buFont typeface="Tahoma" pitchFamily="34" charset="0"/>
              <a:buNone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2000" b="0">
                <a:solidFill>
                  <a:schemeClr val="tx1"/>
                </a:solidFill>
                <a:cs typeface="Arial" charset="0"/>
              </a:rPr>
              <a:t>заключает контракт сроком на 10 лет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8198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3" y="2557463"/>
            <a:ext cx="4335462" cy="2890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4613" y="2557463"/>
            <a:ext cx="4319587" cy="2890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201" name="TextBox 14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noFill/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sp>
        <p:nvSpPr>
          <p:cNvPr id="9219" name="Line 21"/>
          <p:cNvSpPr>
            <a:spLocks noChangeShapeType="1"/>
          </p:cNvSpPr>
          <p:nvPr/>
        </p:nvSpPr>
        <p:spPr bwMode="auto">
          <a:xfrm flipV="1">
            <a:off x="4924425" y="3068638"/>
            <a:ext cx="0" cy="720725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auto">
          <a:xfrm>
            <a:off x="72986" y="5233988"/>
            <a:ext cx="3024187" cy="1290637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1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1" name="AutoShape 6"/>
          <p:cNvSpPr>
            <a:spLocks noChangeArrowheads="1"/>
          </p:cNvSpPr>
          <p:nvPr/>
        </p:nvSpPr>
        <p:spPr bwMode="auto">
          <a:xfrm>
            <a:off x="3452802" y="5233988"/>
            <a:ext cx="3024188" cy="1290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3427413" y="1773238"/>
            <a:ext cx="3024187" cy="1290637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6753225" y="1773238"/>
            <a:ext cx="3024188" cy="1290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4" name="AutoShape 6"/>
          <p:cNvSpPr>
            <a:spLocks noChangeArrowheads="1"/>
          </p:cNvSpPr>
          <p:nvPr/>
        </p:nvSpPr>
        <p:spPr bwMode="auto">
          <a:xfrm>
            <a:off x="85725" y="1773238"/>
            <a:ext cx="3024188" cy="1290637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5" name="Line 21"/>
          <p:cNvSpPr>
            <a:spLocks noChangeShapeType="1"/>
          </p:cNvSpPr>
          <p:nvPr/>
        </p:nvSpPr>
        <p:spPr bwMode="auto">
          <a:xfrm flipH="1" flipV="1">
            <a:off x="2260600" y="3141663"/>
            <a:ext cx="911225" cy="627062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6" name="Line 22"/>
          <p:cNvSpPr>
            <a:spLocks noChangeShapeType="1"/>
          </p:cNvSpPr>
          <p:nvPr/>
        </p:nvSpPr>
        <p:spPr bwMode="auto">
          <a:xfrm flipV="1">
            <a:off x="6797675" y="3141663"/>
            <a:ext cx="1079500" cy="627062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10" name="Rectangle 13"/>
          <p:cNvSpPr>
            <a:spLocks noChangeArrowheads="1"/>
          </p:cNvSpPr>
          <p:nvPr/>
        </p:nvSpPr>
        <p:spPr bwMode="auto">
          <a:xfrm>
            <a:off x="3153885" y="3772495"/>
            <a:ext cx="3701053" cy="709613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ПРОВОДИТСЯ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dirty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ШЕСТИ ЦИКЛАХ</a:t>
            </a:r>
            <a:endParaRPr lang="ru-RU" sz="2000" b="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0" name="Line 23"/>
          <p:cNvSpPr>
            <a:spLocks noChangeShapeType="1"/>
          </p:cNvSpPr>
          <p:nvPr/>
        </p:nvSpPr>
        <p:spPr bwMode="auto">
          <a:xfrm flipH="1">
            <a:off x="2381232" y="4500570"/>
            <a:ext cx="793750" cy="722313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-58738" y="1809750"/>
            <a:ext cx="3384606" cy="925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гуманитарных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</a:t>
            </a: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453135" y="1795214"/>
            <a:ext cx="2956371" cy="120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военно-профессиональных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дисциплин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-690602" y="5383213"/>
            <a:ext cx="46037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71" name="Text Box 6"/>
          <p:cNvSpPr txBox="1">
            <a:spLocks noChangeArrowheads="1"/>
          </p:cNvSpPr>
          <p:nvPr/>
        </p:nvSpPr>
        <p:spPr bwMode="auto">
          <a:xfrm>
            <a:off x="1668463" y="161925"/>
            <a:ext cx="6394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55575" eaLnBrk="1" hangingPunct="1">
              <a:spcBef>
                <a:spcPct val="50000"/>
              </a:spcBef>
              <a:defRPr/>
            </a:pP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</a:t>
            </a: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образования: </a:t>
            </a:r>
            <a:r>
              <a:rPr lang="ru-RU" sz="2000" b="0" cap="all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средне-специальное</a:t>
            </a:r>
            <a:r>
              <a:rPr lang="ru-RU" sz="2000" b="0" cap="all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0" cap="all" dirty="0">
              <a:ln w="9000" cmpd="sng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10"/>
          <p:cNvSpPr>
            <a:spLocks noChangeArrowheads="1"/>
          </p:cNvSpPr>
          <p:nvPr/>
        </p:nvSpPr>
        <p:spPr bwMode="auto">
          <a:xfrm>
            <a:off x="3509681" y="5361009"/>
            <a:ext cx="2895871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ВООРУЖЕНИЯ И СТРЕЛЬБЫ</a:t>
            </a:r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6839726" y="1772816"/>
            <a:ext cx="2895871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профессионально-технических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дисциплин</a:t>
            </a:r>
          </a:p>
        </p:txBody>
      </p:sp>
      <p:sp>
        <p:nvSpPr>
          <p:cNvPr id="9237" name="Line 23"/>
          <p:cNvSpPr>
            <a:spLocks noChangeShapeType="1"/>
          </p:cNvSpPr>
          <p:nvPr/>
        </p:nvSpPr>
        <p:spPr bwMode="auto">
          <a:xfrm>
            <a:off x="6810388" y="4500570"/>
            <a:ext cx="720725" cy="720725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23778" y="5429166"/>
            <a:ext cx="2967309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ФИЗИЧЕСКОЙ 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ПОДГОТОВКИ И СПОРТА</a:t>
            </a:r>
          </a:p>
        </p:txBody>
      </p:sp>
      <p:pic>
        <p:nvPicPr>
          <p:cNvPr id="9239" name="Рисунок 2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0" name="TextBox 25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241" name="AutoShape 6"/>
          <p:cNvSpPr>
            <a:spLocks noChangeArrowheads="1"/>
          </p:cNvSpPr>
          <p:nvPr/>
        </p:nvSpPr>
        <p:spPr bwMode="auto">
          <a:xfrm>
            <a:off x="3081338" y="3778250"/>
            <a:ext cx="3744912" cy="720725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6715158" y="5214950"/>
            <a:ext cx="3024188" cy="1290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240">
            <a:solidFill>
              <a:srgbClr val="0066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ru-RU" altLang="ru-RU" sz="3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772037" y="5423694"/>
            <a:ext cx="2895871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</a:t>
            </a:r>
          </a:p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0" cap="all" dirty="0" smtClean="0"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АРТИЛЛЕРИЙ и РАКЕТНЫХ ВОЙСК</a:t>
            </a:r>
            <a:endParaRPr lang="ru-RU" sz="1800" b="0" cap="all" dirty="0"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4952998" y="4500570"/>
            <a:ext cx="45719" cy="714380"/>
          </a:xfrm>
          <a:prstGeom prst="line">
            <a:avLst/>
          </a:prstGeom>
          <a:noFill/>
          <a:ln w="76200" cmpd="tri">
            <a:solidFill>
              <a:srgbClr val="0066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1128713" y="115888"/>
            <a:ext cx="7770812" cy="101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гуманитарных дисциплин включает в себя гуманитарные, социально-экономические и  </a:t>
            </a:r>
            <a:r>
              <a:rPr lang="ru-RU" sz="2000" b="0" cap="all" dirty="0" err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общепрофессиональные</a:t>
            </a: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дисциплины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0244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t="9175" r="3003"/>
          <a:stretch/>
        </p:blipFill>
        <p:spPr>
          <a:xfrm>
            <a:off x="5568950" y="1381125"/>
            <a:ext cx="3214688" cy="225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E:\ \IMG_7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950" y="4095750"/>
            <a:ext cx="3240088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E:\ \5503d7955c3921426315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8388" y="1435100"/>
            <a:ext cx="3238500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E:\ \IMG_6921.JPG"/>
          <p:cNvPicPr>
            <a:picLocks noChangeAspect="1" noChangeArrowheads="1"/>
          </p:cNvPicPr>
          <p:nvPr/>
        </p:nvPicPr>
        <p:blipFill>
          <a:blip r:embed="rId7" cstate="print"/>
          <a:srcRect r="4868"/>
          <a:stretch>
            <a:fillRect/>
          </a:stretch>
        </p:blipFill>
        <p:spPr bwMode="auto">
          <a:xfrm>
            <a:off x="5568950" y="4024313"/>
            <a:ext cx="3286125" cy="2303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1349375" y="115888"/>
            <a:ext cx="7334250" cy="101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0" cap="all" dirty="0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военно-профессиональных дисциплин включает в себя основные военные дисциплины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514165" y="0"/>
            <a:ext cx="1592657" cy="6858000"/>
          </a:xfrm>
          <a:prstGeom prst="rect">
            <a:avLst/>
          </a:prstGeom>
          <a:effectLst>
            <a:glow rad="127000">
              <a:schemeClr val="bg1">
                <a:alpha val="3000"/>
              </a:schemeClr>
            </a:glow>
            <a:reflection endPos="0" dist="50800" dir="5400000" sy="-100000" algn="bl" rotWithShape="0"/>
          </a:effectLst>
        </p:spPr>
      </p:pic>
      <p:pic>
        <p:nvPicPr>
          <p:cNvPr id="11268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513" y="-176213"/>
            <a:ext cx="158750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" y="4137025"/>
            <a:ext cx="4064000" cy="2519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5" y="1376363"/>
            <a:ext cx="4054475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7" descr="IMG_84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3363" y="1376363"/>
            <a:ext cx="4087812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72" name="TextBox 16"/>
          <p:cNvSpPr txBox="1">
            <a:spLocks noChangeArrowheads="1"/>
          </p:cNvSpPr>
          <p:nvPr/>
        </p:nvSpPr>
        <p:spPr bwMode="auto">
          <a:xfrm>
            <a:off x="4808538" y="64436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1" name="Picture 10" descr="E:\ \IMG_8550.JPG"/>
          <p:cNvPicPr>
            <a:picLocks noChangeAspect="1" noChangeArrowheads="1"/>
          </p:cNvPicPr>
          <p:nvPr/>
        </p:nvPicPr>
        <p:blipFill>
          <a:blip r:embed="rId7" cstate="print"/>
          <a:srcRect t="9483"/>
          <a:stretch>
            <a:fillRect/>
          </a:stretch>
        </p:blipFill>
        <p:spPr bwMode="auto">
          <a:xfrm>
            <a:off x="5310188" y="4184650"/>
            <a:ext cx="4143375" cy="2500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</a:bodyPr>
      <a:lstStyle>
        <a:defPPr algn="ctr">
          <a:defRPr sz="5400" b="1" cap="none" spc="0" dirty="0" smtClean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17870</TotalTime>
  <Words>560</Words>
  <Application>Microsoft Office PowerPoint</Application>
  <PresentationFormat>Лист A4 (210x297 мм)</PresentationFormat>
  <Paragraphs>112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It's OK!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Switsh</dc:creator>
  <cp:lastModifiedBy>Жетписбаев</cp:lastModifiedBy>
  <cp:revision>1519</cp:revision>
  <dcterms:created xsi:type="dcterms:W3CDTF">2004-03-31T18:10:59Z</dcterms:created>
  <dcterms:modified xsi:type="dcterms:W3CDTF">2025-01-09T12:34:56Z</dcterms:modified>
</cp:coreProperties>
</file>